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39" r:id="rId1"/>
  </p:sldMasterIdLst>
  <p:notesMasterIdLst>
    <p:notesMasterId r:id="rId28"/>
  </p:notesMasterIdLst>
  <p:handoutMasterIdLst>
    <p:handoutMasterId r:id="rId29"/>
  </p:handoutMasterIdLst>
  <p:sldIdLst>
    <p:sldId id="257" r:id="rId2"/>
    <p:sldId id="261" r:id="rId3"/>
    <p:sldId id="267" r:id="rId4"/>
    <p:sldId id="262" r:id="rId5"/>
    <p:sldId id="270" r:id="rId6"/>
    <p:sldId id="268" r:id="rId7"/>
    <p:sldId id="269" r:id="rId8"/>
    <p:sldId id="271" r:id="rId9"/>
    <p:sldId id="272" r:id="rId10"/>
    <p:sldId id="273" r:id="rId11"/>
    <p:sldId id="274" r:id="rId12"/>
    <p:sldId id="280" r:id="rId13"/>
    <p:sldId id="282" r:id="rId14"/>
    <p:sldId id="275" r:id="rId15"/>
    <p:sldId id="276" r:id="rId16"/>
    <p:sldId id="277" r:id="rId17"/>
    <p:sldId id="278" r:id="rId18"/>
    <p:sldId id="281" r:id="rId19"/>
    <p:sldId id="279" r:id="rId20"/>
    <p:sldId id="264" r:id="rId21"/>
    <p:sldId id="283" r:id="rId22"/>
    <p:sldId id="284" r:id="rId23"/>
    <p:sldId id="285" r:id="rId24"/>
    <p:sldId id="286" r:id="rId25"/>
    <p:sldId id="287" r:id="rId26"/>
    <p:sldId id="26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autoAdjust="0"/>
    <p:restoredTop sz="94634" autoAdjust="0"/>
  </p:normalViewPr>
  <p:slideViewPr>
    <p:cSldViewPr snapToGrid="0" snapToObjects="1">
      <p:cViewPr varScale="1">
        <p:scale>
          <a:sx n="71" d="100"/>
          <a:sy n="71" d="100"/>
        </p:scale>
        <p:origin x="48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665517F-0BE3-2A44-AF63-13E83FF4CD18}" type="datetimeFigureOut">
              <a:rPr lang="en-US" smtClean="0"/>
              <a:pPr/>
              <a:t>7/6/2016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DDE657-0D11-8E42-A36C-1E10D0C5AC40}" type="slidenum">
              <a:rPr lang="en-US" smtClean="0"/>
              <a:pPr/>
              <a:t>‹#›</a:t>
            </a:fld>
            <a:endParaRPr lang="en-US"/>
          </a:p>
        </p:txBody>
      </p:sp>
    </p:spTree>
    <p:extLst>
      <p:ext uri="{BB962C8B-B14F-4D97-AF65-F5344CB8AC3E}">
        <p14:creationId xmlns:p14="http://schemas.microsoft.com/office/powerpoint/2010/main" val="1592625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81C20E-5E3F-7142-8993-2DFD34CAF6E9}" type="datetimeFigureOut">
              <a:rPr lang="en-US" smtClean="0"/>
              <a:pPr/>
              <a:t>7/6/2016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E59A81-EB22-544F-AFB5-B730A70D01B6}" type="slidenum">
              <a:rPr lang="en-US" smtClean="0"/>
              <a:pPr/>
              <a:t>‹#›</a:t>
            </a:fld>
            <a:endParaRPr lang="en-US"/>
          </a:p>
        </p:txBody>
      </p:sp>
    </p:spTree>
    <p:extLst>
      <p:ext uri="{BB962C8B-B14F-4D97-AF65-F5344CB8AC3E}">
        <p14:creationId xmlns:p14="http://schemas.microsoft.com/office/powerpoint/2010/main" val="11848764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hasCustomPrompt="1"/>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dirty="0" smtClean="0"/>
              <a:t>Insert Slide Title Here</a:t>
            </a:r>
            <a:endParaRPr dirty="0"/>
          </a:p>
        </p:txBody>
      </p:sp>
      <p:sp>
        <p:nvSpPr>
          <p:cNvPr id="3" name="Subtitle 2"/>
          <p:cNvSpPr>
            <a:spLocks noGrp="1"/>
          </p:cNvSpPr>
          <p:nvPr>
            <p:ph type="subTitle" idx="1" hasCustomPrompt="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baseline="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Insert Slide Text Here</a:t>
            </a:r>
            <a:endParaRPr dirty="0"/>
          </a:p>
        </p:txBody>
      </p:sp>
      <p:sp>
        <p:nvSpPr>
          <p:cNvPr id="4" name="Date Placeholder 3"/>
          <p:cNvSpPr>
            <a:spLocks noGrp="1"/>
          </p:cNvSpPr>
          <p:nvPr>
            <p:ph type="dt" sz="half" idx="10"/>
          </p:nvPr>
        </p:nvSpPr>
        <p:spPr>
          <a:xfrm>
            <a:off x="573741" y="6122894"/>
            <a:ext cx="2133600" cy="259317"/>
          </a:xfrm>
        </p:spPr>
        <p:txBody>
          <a:bodyPr/>
          <a:lstStyle/>
          <a:p>
            <a:fld id="{26963908-E215-A249-AD4B-EE1C6FF72898}" type="datetime1">
              <a:rPr lang="en-US" smtClean="0"/>
              <a:t>7/6/2016</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BA9B540C-44DA-4F69-89C9-7C84606640D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hasCustomPrompt="1"/>
          </p:nvPr>
        </p:nvSpPr>
        <p:spPr/>
        <p:txBody>
          <a:bodyPr/>
          <a:lstStyle>
            <a:lvl1pPr>
              <a:defRPr baseline="0"/>
            </a:lvl1pPr>
          </a:lstStyle>
          <a:p>
            <a:r>
              <a:rPr lang="en-US" dirty="0" smtClean="0"/>
              <a:t>Insert Slide Title Here</a:t>
            </a:r>
            <a:endParaRPr dirty="0"/>
          </a:p>
        </p:txBody>
      </p:sp>
      <p:sp>
        <p:nvSpPr>
          <p:cNvPr id="3" name="Content Placeholder 2"/>
          <p:cNvSpPr>
            <a:spLocks noGrp="1"/>
          </p:cNvSpPr>
          <p:nvPr>
            <p:ph idx="1" hasCustomPrompt="1"/>
          </p:nvPr>
        </p:nvSpPr>
        <p:spPr/>
        <p:txBody>
          <a:bodyPr/>
          <a:lstStyle>
            <a:lvl1pPr marL="0" indent="0">
              <a:buNone/>
              <a:defRPr/>
            </a:lvl1pPr>
            <a:lvl5pPr>
              <a:defRPr/>
            </a:lvl5pPr>
          </a:lstStyle>
          <a:p>
            <a:pPr lvl="0"/>
            <a:r>
              <a:rPr lang="en-US" dirty="0" smtClean="0"/>
              <a:t>Insert Slide Text Here</a:t>
            </a:r>
          </a:p>
        </p:txBody>
      </p:sp>
      <p:sp>
        <p:nvSpPr>
          <p:cNvPr id="4" name="Date Placeholder 3"/>
          <p:cNvSpPr>
            <a:spLocks noGrp="1"/>
          </p:cNvSpPr>
          <p:nvPr>
            <p:ph type="dt" sz="half" idx="10"/>
          </p:nvPr>
        </p:nvSpPr>
        <p:spPr/>
        <p:txBody>
          <a:bodyPr/>
          <a:lstStyle/>
          <a:p>
            <a:fld id="{C4639722-5BF4-3E4D-8206-235B8672A4EE}" type="datetime1">
              <a:rPr lang="en-US" smtClean="0"/>
              <a:t>7/6/2016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pic>
        <p:nvPicPr>
          <p:cNvPr id="7" name="Picture 6" descr="transparentasnp.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6359140" y="5592045"/>
            <a:ext cx="2519684" cy="76430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hasCustomPrompt="1"/>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dirty="0" smtClean="0"/>
              <a:t>Insert Slide Title Here</a:t>
            </a:r>
            <a:endParaRPr dirty="0"/>
          </a:p>
        </p:txBody>
      </p:sp>
      <p:sp>
        <p:nvSpPr>
          <p:cNvPr id="3" name="Text Placeholder 2"/>
          <p:cNvSpPr>
            <a:spLocks noGrp="1"/>
          </p:cNvSpPr>
          <p:nvPr>
            <p:ph type="body" idx="1" hasCustomPrompt="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Insert Slide Text Here</a:t>
            </a:r>
          </a:p>
        </p:txBody>
      </p:sp>
      <p:sp>
        <p:nvSpPr>
          <p:cNvPr id="4" name="Date Placeholder 3"/>
          <p:cNvSpPr>
            <a:spLocks noGrp="1"/>
          </p:cNvSpPr>
          <p:nvPr>
            <p:ph type="dt" sz="half" idx="10"/>
          </p:nvPr>
        </p:nvSpPr>
        <p:spPr/>
        <p:txBody>
          <a:bodyPr/>
          <a:lstStyle/>
          <a:p>
            <a:fld id="{0FDB5028-4026-8F4D-BC56-AE4911D597FF}" type="datetime1">
              <a:rPr lang="en-US" smtClean="0"/>
              <a:t>7/6/2016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pic>
        <p:nvPicPr>
          <p:cNvPr id="13" name="Picture 12" descr="transparentasnp.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6334756" y="5592045"/>
            <a:ext cx="2519684" cy="76430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hasCustomPrompt="1"/>
          </p:nvPr>
        </p:nvSpPr>
        <p:spPr/>
        <p:txBody>
          <a:bodyPr/>
          <a:lstStyle/>
          <a:p>
            <a:r>
              <a:rPr lang="en-US" dirty="0" smtClean="0"/>
              <a:t>Insert Slide Title Here</a:t>
            </a:r>
            <a:endParaRPr dirty="0"/>
          </a:p>
        </p:txBody>
      </p:sp>
      <p:sp>
        <p:nvSpPr>
          <p:cNvPr id="3" name="Content Placeholder 2"/>
          <p:cNvSpPr>
            <a:spLocks noGrp="1"/>
          </p:cNvSpPr>
          <p:nvPr>
            <p:ph sz="half" idx="1" hasCustomPrompt="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Insert slide text here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Content Placeholder 3"/>
          <p:cNvSpPr>
            <a:spLocks noGrp="1"/>
          </p:cNvSpPr>
          <p:nvPr>
            <p:ph sz="half" idx="2" hasCustomPrompt="1"/>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Insert slide text here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Date Placeholder 4"/>
          <p:cNvSpPr>
            <a:spLocks noGrp="1"/>
          </p:cNvSpPr>
          <p:nvPr>
            <p:ph type="dt" sz="half" idx="10"/>
          </p:nvPr>
        </p:nvSpPr>
        <p:spPr/>
        <p:txBody>
          <a:bodyPr/>
          <a:lstStyle/>
          <a:p>
            <a:fld id="{85A41498-EF92-3246-B198-BB8ABF85ECFD}" type="datetime1">
              <a:rPr lang="en-US" smtClean="0"/>
              <a:t>7/6/2016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pic>
        <p:nvPicPr>
          <p:cNvPr id="14" name="Picture 13" descr="transparentasnp.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6359140" y="5592045"/>
            <a:ext cx="2519684" cy="764305"/>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hasCustomPrompt="1"/>
          </p:nvPr>
        </p:nvSpPr>
        <p:spPr/>
        <p:txBody>
          <a:bodyPr/>
          <a:lstStyle>
            <a:lvl1pPr>
              <a:defRPr/>
            </a:lvl1pPr>
          </a:lstStyle>
          <a:p>
            <a:r>
              <a:rPr lang="en-US" dirty="0" smtClean="0"/>
              <a:t>Insert Slide Title Here</a:t>
            </a:r>
            <a:endParaRPr dirty="0"/>
          </a:p>
        </p:txBody>
      </p:sp>
      <p:sp>
        <p:nvSpPr>
          <p:cNvPr id="3" name="Text Placeholder 2"/>
          <p:cNvSpPr>
            <a:spLocks noGrp="1"/>
          </p:cNvSpPr>
          <p:nvPr>
            <p:ph type="body" idx="1" hasCustomPrompt="1"/>
          </p:nvPr>
        </p:nvSpPr>
        <p:spPr>
          <a:xfrm>
            <a:off x="632301" y="1708990"/>
            <a:ext cx="3566160" cy="832503"/>
          </a:xfrm>
        </p:spPr>
        <p:txBody>
          <a:bodyPr anchor="ctr" anchorCtr="0">
            <a:noAutofit/>
          </a:bodyPr>
          <a:lstStyle>
            <a:lvl1pPr marL="0" indent="0" algn="ctr">
              <a:spcBef>
                <a:spcPts val="300"/>
              </a:spcBef>
              <a:buNone/>
              <a:defRPr sz="2800" b="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Insert Slide Text Here</a:t>
            </a:r>
          </a:p>
        </p:txBody>
      </p:sp>
      <p:sp>
        <p:nvSpPr>
          <p:cNvPr id="4" name="Content Placeholder 3"/>
          <p:cNvSpPr>
            <a:spLocks noGrp="1"/>
          </p:cNvSpPr>
          <p:nvPr>
            <p:ph sz="half" idx="2" hasCustomPrompt="1"/>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Insert Slide Text Here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ext Placeholder 4"/>
          <p:cNvSpPr>
            <a:spLocks noGrp="1"/>
          </p:cNvSpPr>
          <p:nvPr>
            <p:ph type="body" sz="quarter" idx="3" hasCustomPrompt="1"/>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Insert Slide Text Here</a:t>
            </a:r>
          </a:p>
        </p:txBody>
      </p:sp>
      <p:sp>
        <p:nvSpPr>
          <p:cNvPr id="6" name="Content Placeholder 5"/>
          <p:cNvSpPr>
            <a:spLocks noGrp="1"/>
          </p:cNvSpPr>
          <p:nvPr>
            <p:ph sz="quarter" idx="4" hasCustomPrompt="1"/>
          </p:nvPr>
        </p:nvSpPr>
        <p:spPr>
          <a:xfrm>
            <a:off x="4945539" y="2590801"/>
            <a:ext cx="3566160" cy="3484562"/>
          </a:xfrm>
        </p:spPr>
        <p:txBody>
          <a:bodyPr>
            <a:normAutofit/>
          </a:bodyPr>
          <a:lstStyle>
            <a:lvl1pPr>
              <a:defRPr sz="2000" baseline="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Insert Slide Text Here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7" name="Date Placeholder 6"/>
          <p:cNvSpPr>
            <a:spLocks noGrp="1"/>
          </p:cNvSpPr>
          <p:nvPr>
            <p:ph type="dt" sz="half" idx="10"/>
          </p:nvPr>
        </p:nvSpPr>
        <p:spPr/>
        <p:txBody>
          <a:bodyPr/>
          <a:lstStyle/>
          <a:p>
            <a:fld id="{FAFB8503-0758-FC46-B3D6-EBF03C2A1EBF}" type="datetime1">
              <a:rPr lang="en-US" smtClean="0"/>
              <a:t>7/6/2016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pPr/>
              <a:t>‹#›</a:t>
            </a:fld>
            <a:endParaRPr lang="en-US"/>
          </a:p>
        </p:txBody>
      </p:sp>
      <p:pic>
        <p:nvPicPr>
          <p:cNvPr id="18" name="Picture 17" descr="transparentasnp.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6359140" y="5592045"/>
            <a:ext cx="2519684" cy="76430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832BD04F-6768-F348-B691-3587AE053264}" type="datetime1">
              <a:rPr lang="en-US" smtClean="0"/>
              <a:t>7/6/2016</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7F5CE407-6216-4202-80E4-A30DC2F709B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140" r:id="rId1"/>
    <p:sldLayoutId id="2147484141" r:id="rId2"/>
    <p:sldLayoutId id="2147484143" r:id="rId3"/>
    <p:sldLayoutId id="2147484144" r:id="rId4"/>
    <p:sldLayoutId id="2147484145" r:id="rId5"/>
  </p:sldLayoutIdLst>
  <p:hf hdr="0" ftr="0" dt="0"/>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alpha val="84000"/>
          </a:schemeClr>
        </a:solidFill>
        <a:effectLst/>
      </p:bgPr>
    </p:bg>
    <p:spTree>
      <p:nvGrpSpPr>
        <p:cNvPr id="1" name=""/>
        <p:cNvGrpSpPr/>
        <p:nvPr/>
      </p:nvGrpSpPr>
      <p:grpSpPr>
        <a:xfrm>
          <a:off x="0" y="0"/>
          <a:ext cx="0" cy="0"/>
          <a:chOff x="0" y="0"/>
          <a:chExt cx="0" cy="0"/>
        </a:xfrm>
      </p:grpSpPr>
      <p:sp>
        <p:nvSpPr>
          <p:cNvPr id="5" name="TextBox 4"/>
          <p:cNvSpPr txBox="1"/>
          <p:nvPr/>
        </p:nvSpPr>
        <p:spPr>
          <a:xfrm>
            <a:off x="1083003" y="2233877"/>
            <a:ext cx="6921381" cy="3877985"/>
          </a:xfrm>
          <a:prstGeom prst="rect">
            <a:avLst/>
          </a:prstGeom>
          <a:noFill/>
          <a:ln>
            <a:noFill/>
          </a:ln>
        </p:spPr>
        <p:txBody>
          <a:bodyPr wrap="square" rtlCol="0">
            <a:spAutoFit/>
          </a:bodyPr>
          <a:lstStyle/>
          <a:p>
            <a:pPr algn="ctr"/>
            <a:endParaRPr lang="en-US" sz="800" dirty="0" smtClean="0"/>
          </a:p>
          <a:p>
            <a:pPr algn="ctr"/>
            <a:endParaRPr lang="en-US" dirty="0" smtClean="0"/>
          </a:p>
          <a:p>
            <a:pPr algn="ctr"/>
            <a:r>
              <a:rPr lang="en-US" dirty="0" smtClean="0"/>
              <a:t>Presents</a:t>
            </a:r>
          </a:p>
          <a:p>
            <a:pPr algn="ctr"/>
            <a:endParaRPr lang="en-US" sz="1000" i="1" dirty="0" smtClean="0"/>
          </a:p>
          <a:p>
            <a:pPr algn="ctr"/>
            <a:r>
              <a:rPr lang="en-US" sz="4000" i="1" dirty="0" smtClean="0"/>
              <a:t>Evaluating and Correcting Defective (d)(4)(A) SNT and </a:t>
            </a:r>
            <a:br>
              <a:rPr lang="en-US" sz="4000" i="1" dirty="0" smtClean="0"/>
            </a:br>
            <a:r>
              <a:rPr lang="en-US" sz="4000" i="1" dirty="0" smtClean="0"/>
              <a:t>Third </a:t>
            </a:r>
            <a:r>
              <a:rPr lang="en-US" sz="4000" i="1" smtClean="0"/>
              <a:t>Party SNTs</a:t>
            </a:r>
            <a:endParaRPr lang="en-US" sz="4000" i="1" dirty="0" smtClean="0"/>
          </a:p>
          <a:p>
            <a:pPr algn="ctr"/>
            <a:endParaRPr lang="en-US" sz="1000" i="1" dirty="0" smtClean="0"/>
          </a:p>
          <a:p>
            <a:pPr algn="ctr">
              <a:lnSpc>
                <a:spcPct val="70000"/>
              </a:lnSpc>
            </a:pPr>
            <a:r>
              <a:rPr lang="en-US" dirty="0" smtClean="0"/>
              <a:t>With</a:t>
            </a:r>
            <a:br>
              <a:rPr lang="en-US" dirty="0" smtClean="0"/>
            </a:br>
            <a:endParaRPr lang="en-US" dirty="0" smtClean="0"/>
          </a:p>
          <a:p>
            <a:pPr algn="ctr">
              <a:lnSpc>
                <a:spcPct val="70000"/>
              </a:lnSpc>
            </a:pPr>
            <a:r>
              <a:rPr lang="en-US" sz="2400" dirty="0" smtClean="0"/>
              <a:t>Kevin </a:t>
            </a:r>
            <a:r>
              <a:rPr lang="en-US" sz="2400" dirty="0" err="1" smtClean="0"/>
              <a:t>Urbatsch</a:t>
            </a:r>
            <a:endParaRPr lang="en-US" sz="2400" dirty="0" smtClean="0"/>
          </a:p>
          <a:p>
            <a:pPr algn="ctr"/>
            <a:endParaRPr lang="en-US" sz="2000" dirty="0"/>
          </a:p>
        </p:txBody>
      </p:sp>
      <p:pic>
        <p:nvPicPr>
          <p:cNvPr id="6" name="Picture 5" descr="transparentasnp.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353072" y="1124668"/>
            <a:ext cx="4428402" cy="1343283"/>
          </a:xfrm>
          <a:prstGeom prst="rect">
            <a:avLst/>
          </a:prstGeom>
          <a:ln>
            <a:noFill/>
          </a:ln>
          <a:effectLst/>
        </p:spPr>
      </p:pic>
      <p:sp>
        <p:nvSpPr>
          <p:cNvPr id="2" name="TextBox 1"/>
          <p:cNvSpPr txBox="1"/>
          <p:nvPr/>
        </p:nvSpPr>
        <p:spPr>
          <a:xfrm>
            <a:off x="3060727" y="566276"/>
            <a:ext cx="2960271" cy="523220"/>
          </a:xfrm>
          <a:prstGeom prst="rect">
            <a:avLst/>
          </a:prstGeom>
          <a:noFill/>
        </p:spPr>
        <p:txBody>
          <a:bodyPr wrap="square" rtlCol="0">
            <a:spAutoFit/>
          </a:bodyPr>
          <a:lstStyle/>
          <a:p>
            <a:pPr algn="ctr"/>
            <a:r>
              <a:rPr lang="en-US" sz="2800" dirty="0" smtClean="0"/>
              <a:t>October 21, 2015</a:t>
            </a:r>
          </a:p>
        </p:txBody>
      </p:sp>
    </p:spTree>
    <p:extLst>
      <p:ext uri="{BB962C8B-B14F-4D97-AF65-F5344CB8AC3E}">
        <p14:creationId xmlns:p14="http://schemas.microsoft.com/office/powerpoint/2010/main" val="7132509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Evaluating (d)(4)(A) SNTs</a:t>
            </a:r>
          </a:p>
        </p:txBody>
      </p:sp>
      <p:sp>
        <p:nvSpPr>
          <p:cNvPr id="3" name="Content Placeholder 2"/>
          <p:cNvSpPr>
            <a:spLocks noGrp="1"/>
          </p:cNvSpPr>
          <p:nvPr>
            <p:ph idx="1"/>
          </p:nvPr>
        </p:nvSpPr>
        <p:spPr>
          <a:xfrm>
            <a:off x="440268" y="1794933"/>
            <a:ext cx="7805208" cy="4270588"/>
          </a:xfrm>
        </p:spPr>
        <p:txBody>
          <a:bodyPr/>
          <a:lstStyle/>
          <a:p>
            <a:pPr marL="342900" indent="-342900">
              <a:buClrTx/>
              <a:buFont typeface="Arial"/>
              <a:buChar char="•"/>
            </a:pPr>
            <a:r>
              <a:rPr lang="en-US" dirty="0" smtClean="0"/>
              <a:t>Review payback provision:</a:t>
            </a:r>
          </a:p>
          <a:p>
            <a:pPr marL="922338" lvl="1" indent="-342900">
              <a:buClrTx/>
              <a:buFont typeface="Arial"/>
              <a:buChar char="•"/>
            </a:pPr>
            <a:r>
              <a:rPr lang="en-US" dirty="0" smtClean="0"/>
              <a:t>Make sure it applies to ALL states, not just one</a:t>
            </a:r>
          </a:p>
          <a:p>
            <a:pPr marL="922338" lvl="1" indent="-342900">
              <a:buClrTx/>
              <a:buFont typeface="Arial"/>
              <a:buChar char="•"/>
            </a:pPr>
            <a:r>
              <a:rPr lang="en-US" dirty="0" smtClean="0"/>
              <a:t>Confirm priority of Medicaid payback before funeral, debts of third parties, remainder beneficiaries</a:t>
            </a:r>
          </a:p>
          <a:p>
            <a:pPr marL="922338" lvl="1" indent="-342900">
              <a:buClrTx/>
              <a:buFont typeface="Arial"/>
              <a:buChar char="•"/>
            </a:pPr>
            <a:r>
              <a:rPr lang="en-US" dirty="0" smtClean="0"/>
              <a:t>Cannot limit payback by any time frame</a:t>
            </a:r>
          </a:p>
          <a:p>
            <a:pPr marL="342900" indent="-342900">
              <a:buClrTx/>
              <a:buFont typeface="Arial"/>
              <a:buChar char="•"/>
            </a:pPr>
            <a:r>
              <a:rPr lang="en-US" dirty="0"/>
              <a:t>Early Termination provision</a:t>
            </a:r>
          </a:p>
          <a:p>
            <a:pPr marL="922338" lvl="1" indent="-342900">
              <a:buClrTx/>
              <a:buFont typeface="Arial"/>
              <a:buChar char="•"/>
            </a:pPr>
            <a:r>
              <a:rPr lang="en-US" dirty="0"/>
              <a:t>Can only leave assets to Beneficiary</a:t>
            </a:r>
          </a:p>
          <a:p>
            <a:pPr marL="922338" lvl="1" indent="-342900">
              <a:buClrTx/>
              <a:buFont typeface="Arial"/>
              <a:buChar char="•"/>
            </a:pPr>
            <a:r>
              <a:rPr lang="en-US" dirty="0"/>
              <a:t>Must comply with Payback</a:t>
            </a:r>
          </a:p>
          <a:p>
            <a:pPr marL="342900" indent="-342900">
              <a:buFont typeface="Arial"/>
              <a:buChar char="•"/>
            </a:pP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10</a:t>
            </a:fld>
            <a:endParaRPr lang="en-US"/>
          </a:p>
        </p:txBody>
      </p:sp>
    </p:spTree>
    <p:extLst>
      <p:ext uri="{BB962C8B-B14F-4D97-AF65-F5344CB8AC3E}">
        <p14:creationId xmlns:p14="http://schemas.microsoft.com/office/powerpoint/2010/main" val="473774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Provisions for Both </a:t>
            </a:r>
            <a:br>
              <a:rPr lang="en-US" dirty="0" smtClean="0"/>
            </a:br>
            <a:r>
              <a:rPr lang="en-US" dirty="0" smtClean="0"/>
              <a:t>Types of SNTs</a:t>
            </a:r>
            <a:endParaRPr lang="en-US" dirty="0"/>
          </a:p>
        </p:txBody>
      </p:sp>
      <p:sp>
        <p:nvSpPr>
          <p:cNvPr id="3" name="Content Placeholder 2"/>
          <p:cNvSpPr>
            <a:spLocks noGrp="1"/>
          </p:cNvSpPr>
          <p:nvPr>
            <p:ph idx="1"/>
          </p:nvPr>
        </p:nvSpPr>
        <p:spPr>
          <a:xfrm>
            <a:off x="431800" y="1769533"/>
            <a:ext cx="7813675" cy="4295988"/>
          </a:xfrm>
        </p:spPr>
        <p:txBody>
          <a:bodyPr>
            <a:normAutofit lnSpcReduction="10000"/>
          </a:bodyPr>
          <a:lstStyle/>
          <a:p>
            <a:pPr marL="342900" indent="-342900">
              <a:buClrTx/>
              <a:buFont typeface="Arial"/>
              <a:buChar char="•"/>
            </a:pPr>
            <a:r>
              <a:rPr lang="en-US" dirty="0" smtClean="0"/>
              <a:t>Management Team:</a:t>
            </a:r>
          </a:p>
          <a:p>
            <a:pPr marL="922338" lvl="1" indent="-342900">
              <a:buClrTx/>
              <a:buFont typeface="Arial"/>
              <a:buChar char="•"/>
            </a:pPr>
            <a:r>
              <a:rPr lang="en-US" dirty="0" smtClean="0"/>
              <a:t>Trustee</a:t>
            </a:r>
          </a:p>
          <a:p>
            <a:pPr marL="922338" lvl="1" indent="-342900">
              <a:buClrTx/>
              <a:buFont typeface="Arial"/>
              <a:buChar char="•"/>
            </a:pPr>
            <a:r>
              <a:rPr lang="en-US" dirty="0" smtClean="0"/>
              <a:t>Trust Advisory Committee</a:t>
            </a:r>
          </a:p>
          <a:p>
            <a:pPr marL="922338" lvl="1" indent="-342900">
              <a:buClrTx/>
              <a:buFont typeface="Arial"/>
              <a:buChar char="•"/>
            </a:pPr>
            <a:r>
              <a:rPr lang="en-US" dirty="0" smtClean="0"/>
              <a:t>Trust Protector</a:t>
            </a:r>
          </a:p>
          <a:p>
            <a:pPr marL="342900" indent="-342900">
              <a:buClrTx/>
              <a:buFont typeface="Arial"/>
              <a:buChar char="•"/>
            </a:pPr>
            <a:r>
              <a:rPr lang="en-US" dirty="0" smtClean="0"/>
              <a:t>Replacement of Management Team</a:t>
            </a:r>
          </a:p>
          <a:p>
            <a:pPr marL="922338" lvl="1" indent="-342900">
              <a:buClrTx/>
              <a:buFont typeface="Arial"/>
              <a:buChar char="•"/>
            </a:pPr>
            <a:r>
              <a:rPr lang="en-US" dirty="0" smtClean="0"/>
              <a:t>By court order</a:t>
            </a:r>
          </a:p>
          <a:p>
            <a:pPr marL="922338" lvl="1" indent="-342900">
              <a:buClrTx/>
              <a:buFont typeface="Arial"/>
              <a:buChar char="•"/>
            </a:pPr>
            <a:r>
              <a:rPr lang="en-US" dirty="0" smtClean="0"/>
              <a:t>With or without cause</a:t>
            </a:r>
          </a:p>
          <a:p>
            <a:pPr marL="922338" lvl="1" indent="-342900">
              <a:buClrTx/>
              <a:buFont typeface="Arial"/>
              <a:buChar char="•"/>
            </a:pPr>
            <a:r>
              <a:rPr lang="en-US" dirty="0" smtClean="0"/>
              <a:t>Alternatives</a:t>
            </a:r>
          </a:p>
          <a:p>
            <a:pPr marL="342900" indent="-342900">
              <a:buClrTx/>
              <a:buFont typeface="Arial"/>
              <a:buChar char="•"/>
            </a:pPr>
            <a:r>
              <a:rPr lang="en-US" dirty="0" smtClean="0"/>
              <a:t>Spendthrift Provision</a:t>
            </a:r>
          </a:p>
          <a:p>
            <a:pPr marL="922338" lvl="1" indent="-342900">
              <a:buClrTx/>
              <a:buFont typeface="Arial"/>
              <a:buChar char="•"/>
            </a:pPr>
            <a:r>
              <a:rPr lang="en-US" dirty="0" smtClean="0"/>
              <a:t>Not all States authorize</a:t>
            </a:r>
          </a:p>
          <a:p>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11</a:t>
            </a:fld>
            <a:endParaRPr lang="en-US"/>
          </a:p>
        </p:txBody>
      </p:sp>
    </p:spTree>
    <p:extLst>
      <p:ext uri="{BB962C8B-B14F-4D97-AF65-F5344CB8AC3E}">
        <p14:creationId xmlns:p14="http://schemas.microsoft.com/office/powerpoint/2010/main" val="1804638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Provisions for Both </a:t>
            </a:r>
            <a:br>
              <a:rPr lang="en-US" dirty="0" smtClean="0"/>
            </a:br>
            <a:r>
              <a:rPr lang="en-US" dirty="0" smtClean="0"/>
              <a:t>Types of SNTs</a:t>
            </a:r>
            <a:endParaRPr lang="en-US" dirty="0"/>
          </a:p>
        </p:txBody>
      </p:sp>
      <p:sp>
        <p:nvSpPr>
          <p:cNvPr id="3" name="Content Placeholder 2"/>
          <p:cNvSpPr>
            <a:spLocks noGrp="1"/>
          </p:cNvSpPr>
          <p:nvPr>
            <p:ph idx="1"/>
          </p:nvPr>
        </p:nvSpPr>
        <p:spPr>
          <a:xfrm>
            <a:off x="567268" y="1786467"/>
            <a:ext cx="7678208" cy="4279054"/>
          </a:xfrm>
        </p:spPr>
        <p:txBody>
          <a:bodyPr/>
          <a:lstStyle/>
          <a:p>
            <a:r>
              <a:rPr lang="en-US" dirty="0" smtClean="0"/>
              <a:t>Additional general trust provisions</a:t>
            </a:r>
          </a:p>
          <a:p>
            <a:pPr marL="342900" indent="-342900">
              <a:buClrTx/>
              <a:buFont typeface="Arial"/>
              <a:buChar char="•"/>
            </a:pPr>
            <a:r>
              <a:rPr lang="en-US" dirty="0" smtClean="0"/>
              <a:t>Exculpatory provisions for Trustee</a:t>
            </a:r>
          </a:p>
          <a:p>
            <a:pPr marL="922338" lvl="1" indent="-342900">
              <a:buClrTx/>
              <a:buFont typeface="Arial"/>
              <a:buChar char="•"/>
            </a:pPr>
            <a:r>
              <a:rPr lang="en-US" dirty="0" smtClean="0"/>
              <a:t>Should trustee have that level of protection</a:t>
            </a:r>
          </a:p>
          <a:p>
            <a:pPr marL="342900" indent="-342900">
              <a:buClrTx/>
              <a:buFont typeface="Arial"/>
              <a:buChar char="•"/>
            </a:pPr>
            <a:r>
              <a:rPr lang="en-US" dirty="0" smtClean="0"/>
              <a:t>Accounting and reporting requirements of Trustee</a:t>
            </a:r>
          </a:p>
          <a:p>
            <a:pPr marL="922338" lvl="1" indent="-342900">
              <a:buClrTx/>
              <a:buFont typeface="Arial"/>
              <a:buChar char="•"/>
            </a:pPr>
            <a:r>
              <a:rPr lang="en-US" dirty="0" smtClean="0"/>
              <a:t>Is duty solely to a Beneficiary who may not have capacity to understand?</a:t>
            </a:r>
          </a:p>
          <a:p>
            <a:pPr marL="342900" indent="-342900">
              <a:buFont typeface="Arial"/>
              <a:buChar char="•"/>
            </a:pP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12</a:t>
            </a:fld>
            <a:endParaRPr lang="en-US"/>
          </a:p>
        </p:txBody>
      </p:sp>
    </p:spTree>
    <p:extLst>
      <p:ext uri="{BB962C8B-B14F-4D97-AF65-F5344CB8AC3E}">
        <p14:creationId xmlns:p14="http://schemas.microsoft.com/office/powerpoint/2010/main" val="3349564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Party SNTs</a:t>
            </a:r>
            <a:endParaRPr lang="en-US" dirty="0"/>
          </a:p>
        </p:txBody>
      </p:sp>
      <p:sp>
        <p:nvSpPr>
          <p:cNvPr id="3" name="Content Placeholder 2"/>
          <p:cNvSpPr>
            <a:spLocks noGrp="1"/>
          </p:cNvSpPr>
          <p:nvPr>
            <p:ph idx="1"/>
          </p:nvPr>
        </p:nvSpPr>
        <p:spPr>
          <a:xfrm>
            <a:off x="425978" y="1769534"/>
            <a:ext cx="8337022" cy="4148665"/>
          </a:xfrm>
        </p:spPr>
        <p:txBody>
          <a:bodyPr>
            <a:normAutofit fontScale="92500" lnSpcReduction="20000"/>
          </a:bodyPr>
          <a:lstStyle/>
          <a:p>
            <a:r>
              <a:rPr lang="en-US" dirty="0"/>
              <a:t>For SSI purposes, the </a:t>
            </a:r>
            <a:r>
              <a:rPr lang="en-US" dirty="0" smtClean="0"/>
              <a:t>SSA defines </a:t>
            </a:r>
            <a:r>
              <a:rPr lang="en-US" dirty="0"/>
              <a:t>a third party trust as “a trust established with the assets of someone other than the beneficiary.” POMS SI 01120.200(B)(17). It defines a grantor as “the individual who provides the trust principal (or corpus).” POMS SI 01120.200(B)(2).</a:t>
            </a:r>
          </a:p>
          <a:p>
            <a:r>
              <a:rPr lang="en-US" dirty="0"/>
              <a:t>The regulations impose two requirements for third party SNTs (42 USC §1382b(e)(3)(A), 20 CFR §416.1201(a)(1); POMS SI 01120.200(D)(2)):</a:t>
            </a:r>
          </a:p>
          <a:p>
            <a:pPr marL="342900" indent="-342900">
              <a:buFont typeface="Arial"/>
              <a:buChar char="•"/>
            </a:pPr>
            <a:r>
              <a:rPr lang="en-US" dirty="0"/>
              <a:t>The beneficiary cannot have authority to revoke the trust.</a:t>
            </a:r>
          </a:p>
          <a:p>
            <a:pPr marL="342900" indent="-342900">
              <a:buFont typeface="Arial"/>
              <a:buChar char="•"/>
            </a:pPr>
            <a:r>
              <a:rPr lang="en-US" dirty="0"/>
              <a:t>The beneficiary cannot direct the use of trust assets for his or her support and maintenance under the terms of the trust.</a:t>
            </a:r>
          </a:p>
          <a:p>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13</a:t>
            </a:fld>
            <a:endParaRPr lang="en-US"/>
          </a:p>
        </p:txBody>
      </p:sp>
    </p:spTree>
    <p:extLst>
      <p:ext uri="{BB962C8B-B14F-4D97-AF65-F5344CB8AC3E}">
        <p14:creationId xmlns:p14="http://schemas.microsoft.com/office/powerpoint/2010/main" val="2259724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Evaluating Third Party SNTs</a:t>
            </a:r>
            <a:endParaRPr lang="en-US" dirty="0"/>
          </a:p>
        </p:txBody>
      </p:sp>
      <p:sp>
        <p:nvSpPr>
          <p:cNvPr id="3" name="Content Placeholder 2"/>
          <p:cNvSpPr>
            <a:spLocks noGrp="1"/>
          </p:cNvSpPr>
          <p:nvPr>
            <p:ph idx="1"/>
          </p:nvPr>
        </p:nvSpPr>
        <p:spPr>
          <a:xfrm>
            <a:off x="457200" y="1803400"/>
            <a:ext cx="7788275" cy="4262121"/>
          </a:xfrm>
        </p:spPr>
        <p:txBody>
          <a:bodyPr>
            <a:normAutofit/>
          </a:bodyPr>
          <a:lstStyle/>
          <a:p>
            <a:pPr marL="342900" indent="-342900">
              <a:buClrTx/>
              <a:buFont typeface="Arial"/>
              <a:buChar char="•"/>
            </a:pPr>
            <a:r>
              <a:rPr lang="en-US" dirty="0" smtClean="0"/>
              <a:t>Testamentary vs. Living</a:t>
            </a:r>
          </a:p>
          <a:p>
            <a:pPr marL="922338" lvl="1" indent="-342900">
              <a:buClrTx/>
              <a:buFont typeface="Arial"/>
              <a:buChar char="•"/>
            </a:pPr>
            <a:r>
              <a:rPr lang="en-US" dirty="0" smtClean="0"/>
              <a:t>If spouse, must be by Will</a:t>
            </a:r>
          </a:p>
          <a:p>
            <a:pPr marL="342900" indent="-342900">
              <a:buClrTx/>
              <a:buFont typeface="Arial"/>
              <a:buChar char="•"/>
            </a:pPr>
            <a:r>
              <a:rPr lang="en-US" dirty="0" smtClean="0"/>
              <a:t>Confirm funding is from third party</a:t>
            </a:r>
          </a:p>
          <a:p>
            <a:pPr marL="922338" lvl="1" indent="-342900">
              <a:buClrTx/>
              <a:buFont typeface="Arial"/>
              <a:buChar char="•"/>
            </a:pPr>
            <a:r>
              <a:rPr lang="en-US" dirty="0" smtClean="0"/>
              <a:t>Lots of people ignore legal realities on this issue</a:t>
            </a:r>
          </a:p>
          <a:p>
            <a:pPr marL="342900" indent="-342900">
              <a:buClrTx/>
              <a:buFont typeface="Arial"/>
              <a:buChar char="•"/>
            </a:pPr>
            <a:r>
              <a:rPr lang="en-US" dirty="0" smtClean="0"/>
              <a:t>Revocable/Irrevocable</a:t>
            </a:r>
          </a:p>
          <a:p>
            <a:pPr marL="922338" lvl="1" indent="-342900">
              <a:buClrTx/>
              <a:buFont typeface="Arial"/>
              <a:buChar char="•"/>
            </a:pPr>
            <a:r>
              <a:rPr lang="en-US" dirty="0" smtClean="0"/>
              <a:t>Only Beneficiary cannot revoke</a:t>
            </a:r>
          </a:p>
          <a:p>
            <a:pPr marL="342900" indent="-342900">
              <a:buClrTx/>
              <a:buFont typeface="Arial"/>
              <a:buChar char="•"/>
            </a:pPr>
            <a:r>
              <a:rPr lang="en-US" dirty="0" smtClean="0"/>
              <a:t>Can have multiple beneficiaries</a:t>
            </a:r>
          </a:p>
          <a:p>
            <a:pPr marL="342900" indent="-342900">
              <a:buFont typeface="Arial"/>
              <a:buChar char="•"/>
            </a:pP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14</a:t>
            </a:fld>
            <a:endParaRPr lang="en-US"/>
          </a:p>
        </p:txBody>
      </p:sp>
    </p:spTree>
    <p:extLst>
      <p:ext uri="{BB962C8B-B14F-4D97-AF65-F5344CB8AC3E}">
        <p14:creationId xmlns:p14="http://schemas.microsoft.com/office/powerpoint/2010/main" val="18336785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Evaluating Third Party SNTs</a:t>
            </a:r>
          </a:p>
        </p:txBody>
      </p:sp>
      <p:sp>
        <p:nvSpPr>
          <p:cNvPr id="3" name="Content Placeholder 2"/>
          <p:cNvSpPr>
            <a:spLocks noGrp="1"/>
          </p:cNvSpPr>
          <p:nvPr>
            <p:ph idx="1"/>
          </p:nvPr>
        </p:nvSpPr>
        <p:spPr>
          <a:xfrm>
            <a:off x="364068" y="1778000"/>
            <a:ext cx="7881408" cy="4287521"/>
          </a:xfrm>
        </p:spPr>
        <p:txBody>
          <a:bodyPr>
            <a:normAutofit fontScale="92500"/>
          </a:bodyPr>
          <a:lstStyle/>
          <a:p>
            <a:r>
              <a:rPr lang="en-US" dirty="0" smtClean="0"/>
              <a:t>Make sure does NOT include (d)(4)(A) requirements</a:t>
            </a:r>
          </a:p>
          <a:p>
            <a:pPr marL="342900" indent="-342900">
              <a:buFont typeface="Arial"/>
              <a:buChar char="•"/>
            </a:pPr>
            <a:r>
              <a:rPr lang="en-US" dirty="0" smtClean="0"/>
              <a:t>Payback provision</a:t>
            </a:r>
          </a:p>
          <a:p>
            <a:pPr marL="342900" indent="-342900">
              <a:buFont typeface="Arial"/>
              <a:buChar char="•"/>
            </a:pPr>
            <a:r>
              <a:rPr lang="en-US" dirty="0" smtClean="0"/>
              <a:t>Age limitation</a:t>
            </a:r>
          </a:p>
          <a:p>
            <a:pPr marL="342900" indent="-342900">
              <a:buFont typeface="Arial"/>
              <a:buChar char="•"/>
            </a:pPr>
            <a:r>
              <a:rPr lang="en-US" dirty="0" smtClean="0"/>
              <a:t>Sole </a:t>
            </a:r>
            <a:r>
              <a:rPr lang="en-US" dirty="0"/>
              <a:t>benefit requirement</a:t>
            </a:r>
          </a:p>
          <a:p>
            <a:pPr marL="922338" lvl="1" indent="-342900">
              <a:buClrTx/>
              <a:buFont typeface="Arial"/>
              <a:buChar char="•"/>
            </a:pPr>
            <a:r>
              <a:rPr lang="en-US" dirty="0" smtClean="0"/>
              <a:t>Unless want a Qualified </a:t>
            </a:r>
            <a:r>
              <a:rPr lang="en-US" dirty="0"/>
              <a:t>Disability Trust </a:t>
            </a:r>
            <a:r>
              <a:rPr lang="en-US" dirty="0" smtClean="0"/>
              <a:t>(QDT) exemption</a:t>
            </a:r>
          </a:p>
          <a:p>
            <a:pPr marL="342900" indent="-342900">
              <a:buClrTx/>
              <a:buFont typeface="Arial"/>
              <a:buChar char="•"/>
            </a:pPr>
            <a:r>
              <a:rPr lang="en-US" dirty="0" smtClean="0"/>
              <a:t>QDT Exemption increases personal exemption away from trust limited amount to personal, trust must be:</a:t>
            </a:r>
          </a:p>
          <a:p>
            <a:pPr marL="922338" lvl="1" indent="-342900">
              <a:buClrTx/>
              <a:buFont typeface="Arial"/>
              <a:buChar char="•"/>
            </a:pPr>
            <a:r>
              <a:rPr lang="en-US" dirty="0" smtClean="0"/>
              <a:t>Irrevocable, sole benefit, person with a disability, under age 65</a:t>
            </a:r>
            <a:endParaRPr lang="en-US" dirty="0"/>
          </a:p>
          <a:p>
            <a:pPr marL="342900" indent="-342900">
              <a:buFont typeface="Arial"/>
              <a:buChar char="•"/>
            </a:pP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15</a:t>
            </a:fld>
            <a:endParaRPr lang="en-US"/>
          </a:p>
        </p:txBody>
      </p:sp>
    </p:spTree>
    <p:extLst>
      <p:ext uri="{BB962C8B-B14F-4D97-AF65-F5344CB8AC3E}">
        <p14:creationId xmlns:p14="http://schemas.microsoft.com/office/powerpoint/2010/main" val="6589122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Evaluating Third Party SNTs</a:t>
            </a:r>
          </a:p>
        </p:txBody>
      </p:sp>
      <p:sp>
        <p:nvSpPr>
          <p:cNvPr id="3" name="Content Placeholder 2"/>
          <p:cNvSpPr>
            <a:spLocks noGrp="1"/>
          </p:cNvSpPr>
          <p:nvPr>
            <p:ph idx="1"/>
          </p:nvPr>
        </p:nvSpPr>
        <p:spPr>
          <a:xfrm>
            <a:off x="465668" y="1811867"/>
            <a:ext cx="7779808" cy="4253654"/>
          </a:xfrm>
        </p:spPr>
        <p:txBody>
          <a:bodyPr/>
          <a:lstStyle/>
          <a:p>
            <a:r>
              <a:rPr lang="en-US" dirty="0" smtClean="0"/>
              <a:t>Distribution Standard</a:t>
            </a:r>
          </a:p>
          <a:p>
            <a:pPr marL="342900" indent="-342900">
              <a:buFont typeface="Arial"/>
              <a:buChar char="•"/>
            </a:pPr>
            <a:r>
              <a:rPr lang="en-US" dirty="0" smtClean="0"/>
              <a:t>Third party SNTs generally have more HEMS distribution standards included</a:t>
            </a:r>
          </a:p>
          <a:p>
            <a:pPr marL="342900" indent="-342900">
              <a:buFont typeface="Arial"/>
              <a:buChar char="•"/>
            </a:pPr>
            <a:r>
              <a:rPr lang="en-US" dirty="0" smtClean="0"/>
              <a:t>Discretionary/Supplemental</a:t>
            </a:r>
          </a:p>
          <a:p>
            <a:pPr marL="342900" indent="-342900">
              <a:buFont typeface="Arial"/>
              <a:buChar char="•"/>
            </a:pPr>
            <a:r>
              <a:rPr lang="en-US" dirty="0" smtClean="0"/>
              <a:t>If wish to make gifts to third parties, make sure power is in trust</a:t>
            </a:r>
          </a:p>
        </p:txBody>
      </p:sp>
      <p:sp>
        <p:nvSpPr>
          <p:cNvPr id="4" name="Slide Number Placeholder 3"/>
          <p:cNvSpPr>
            <a:spLocks noGrp="1"/>
          </p:cNvSpPr>
          <p:nvPr>
            <p:ph type="sldNum" sz="quarter" idx="12"/>
          </p:nvPr>
        </p:nvSpPr>
        <p:spPr/>
        <p:txBody>
          <a:bodyPr/>
          <a:lstStyle/>
          <a:p>
            <a:fld id="{7F5CE407-6216-4202-80E4-A30DC2F709B2}" type="slidenum">
              <a:rPr lang="en-US" smtClean="0"/>
              <a:pPr/>
              <a:t>16</a:t>
            </a:fld>
            <a:endParaRPr lang="en-US"/>
          </a:p>
        </p:txBody>
      </p:sp>
    </p:spTree>
    <p:extLst>
      <p:ext uri="{BB962C8B-B14F-4D97-AF65-F5344CB8AC3E}">
        <p14:creationId xmlns:p14="http://schemas.microsoft.com/office/powerpoint/2010/main" val="40217395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Evaluating Third Party SNTs</a:t>
            </a:r>
          </a:p>
        </p:txBody>
      </p:sp>
      <p:sp>
        <p:nvSpPr>
          <p:cNvPr id="3" name="Content Placeholder 2"/>
          <p:cNvSpPr>
            <a:spLocks noGrp="1"/>
          </p:cNvSpPr>
          <p:nvPr>
            <p:ph idx="1"/>
          </p:nvPr>
        </p:nvSpPr>
        <p:spPr>
          <a:xfrm>
            <a:off x="423334" y="1820333"/>
            <a:ext cx="7822142" cy="4245188"/>
          </a:xfrm>
        </p:spPr>
        <p:txBody>
          <a:bodyPr>
            <a:normAutofit lnSpcReduction="10000"/>
          </a:bodyPr>
          <a:lstStyle/>
          <a:p>
            <a:r>
              <a:rPr lang="en-US" dirty="0" smtClean="0"/>
              <a:t>Confirm that trust includes provisions for more than public benefit eligibility</a:t>
            </a:r>
          </a:p>
          <a:p>
            <a:pPr marL="342900" indent="-342900">
              <a:buFont typeface="Arial"/>
              <a:buChar char="•"/>
            </a:pPr>
            <a:r>
              <a:rPr lang="en-US" dirty="0" smtClean="0"/>
              <a:t>Advocate</a:t>
            </a:r>
          </a:p>
          <a:p>
            <a:pPr marL="922338" lvl="1" indent="-342900">
              <a:buClrTx/>
              <a:buFont typeface="Arial"/>
              <a:buChar char="•"/>
            </a:pPr>
            <a:r>
              <a:rPr lang="en-US" dirty="0" smtClean="0"/>
              <a:t>Generally loss of primary advocate parent, need someone to come in and fight for benefits and protections</a:t>
            </a:r>
          </a:p>
          <a:p>
            <a:pPr marL="342900" indent="-342900">
              <a:buClrTx/>
              <a:buFont typeface="Arial"/>
              <a:buChar char="•"/>
            </a:pPr>
            <a:r>
              <a:rPr lang="en-US" dirty="0" smtClean="0"/>
              <a:t>Care Manager</a:t>
            </a:r>
          </a:p>
          <a:p>
            <a:pPr marL="922338" lvl="1" indent="-342900">
              <a:buClrTx/>
              <a:buFont typeface="Arial"/>
              <a:buChar char="•"/>
            </a:pPr>
            <a:r>
              <a:rPr lang="en-US" dirty="0" smtClean="0"/>
              <a:t>Need to make sure someone is looking out for beneficiary’s well being</a:t>
            </a:r>
          </a:p>
          <a:p>
            <a:pPr marL="342900" indent="-342900">
              <a:buClrTx/>
              <a:buFont typeface="Arial"/>
              <a:buChar char="•"/>
            </a:pPr>
            <a:r>
              <a:rPr lang="en-US" dirty="0" smtClean="0"/>
              <a:t>Housing</a:t>
            </a:r>
          </a:p>
        </p:txBody>
      </p:sp>
      <p:sp>
        <p:nvSpPr>
          <p:cNvPr id="4" name="Slide Number Placeholder 3"/>
          <p:cNvSpPr>
            <a:spLocks noGrp="1"/>
          </p:cNvSpPr>
          <p:nvPr>
            <p:ph type="sldNum" sz="quarter" idx="12"/>
          </p:nvPr>
        </p:nvSpPr>
        <p:spPr/>
        <p:txBody>
          <a:bodyPr/>
          <a:lstStyle/>
          <a:p>
            <a:fld id="{7F5CE407-6216-4202-80E4-A30DC2F709B2}" type="slidenum">
              <a:rPr lang="en-US" smtClean="0"/>
              <a:pPr/>
              <a:t>17</a:t>
            </a:fld>
            <a:endParaRPr lang="en-US"/>
          </a:p>
        </p:txBody>
      </p:sp>
    </p:spTree>
    <p:extLst>
      <p:ext uri="{BB962C8B-B14F-4D97-AF65-F5344CB8AC3E}">
        <p14:creationId xmlns:p14="http://schemas.microsoft.com/office/powerpoint/2010/main" val="28386502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Evaluating Third Party SNTs</a:t>
            </a:r>
            <a:endParaRPr lang="en-US" dirty="0"/>
          </a:p>
        </p:txBody>
      </p:sp>
      <p:sp>
        <p:nvSpPr>
          <p:cNvPr id="3" name="Content Placeholder 2"/>
          <p:cNvSpPr>
            <a:spLocks noGrp="1"/>
          </p:cNvSpPr>
          <p:nvPr>
            <p:ph idx="1"/>
          </p:nvPr>
        </p:nvSpPr>
        <p:spPr>
          <a:xfrm>
            <a:off x="550332" y="1862667"/>
            <a:ext cx="7771343" cy="4202854"/>
          </a:xfrm>
        </p:spPr>
        <p:txBody>
          <a:bodyPr>
            <a:normAutofit/>
          </a:bodyPr>
          <a:lstStyle/>
          <a:p>
            <a:r>
              <a:rPr lang="en-US" dirty="0" smtClean="0"/>
              <a:t>Include Memorandum of Intent provision in trust document:</a:t>
            </a:r>
          </a:p>
          <a:p>
            <a:r>
              <a:rPr lang="en-US" dirty="0"/>
              <a:t>A Memorandum (or Letter) of </a:t>
            </a:r>
            <a:r>
              <a:rPr lang="en-US" dirty="0" smtClean="0"/>
              <a:t>Intent communicates </a:t>
            </a:r>
            <a:r>
              <a:rPr lang="en-US" dirty="0"/>
              <a:t>and documents </a:t>
            </a:r>
            <a:r>
              <a:rPr lang="en-US" dirty="0" smtClean="0"/>
              <a:t>your preferences </a:t>
            </a:r>
            <a:r>
              <a:rPr lang="en-US" dirty="0"/>
              <a:t>regarding the care of John </a:t>
            </a:r>
            <a:r>
              <a:rPr lang="en-US" dirty="0" smtClean="0"/>
              <a:t>Doe as </a:t>
            </a:r>
            <a:r>
              <a:rPr lang="en-US" dirty="0"/>
              <a:t>beneficiary of the special needs trust </a:t>
            </a:r>
            <a:r>
              <a:rPr lang="en-US" dirty="0" smtClean="0"/>
              <a:t>you created</a:t>
            </a:r>
            <a:r>
              <a:rPr lang="en-US" dirty="0"/>
              <a:t>. It provides a guideline for those </a:t>
            </a:r>
            <a:r>
              <a:rPr lang="en-US" dirty="0" smtClean="0"/>
              <a:t>people who </a:t>
            </a:r>
            <a:r>
              <a:rPr lang="en-US" dirty="0"/>
              <a:t>may become responsible for </a:t>
            </a:r>
            <a:r>
              <a:rPr lang="en-US" dirty="0" smtClean="0"/>
              <a:t>decisions about </a:t>
            </a:r>
            <a:r>
              <a:rPr lang="en-US" dirty="0"/>
              <a:t>John as </a:t>
            </a:r>
            <a:r>
              <a:rPr lang="en-US" dirty="0" smtClean="0"/>
              <a:t>beneficiary</a:t>
            </a:r>
          </a:p>
          <a:p>
            <a:r>
              <a:rPr lang="en-US" dirty="0" smtClean="0"/>
              <a:t>ASNP has a downloadable brochure on “How to Write a Memorandum of Intent” for clients</a:t>
            </a: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18</a:t>
            </a:fld>
            <a:endParaRPr lang="en-US"/>
          </a:p>
        </p:txBody>
      </p:sp>
    </p:spTree>
    <p:extLst>
      <p:ext uri="{BB962C8B-B14F-4D97-AF65-F5344CB8AC3E}">
        <p14:creationId xmlns:p14="http://schemas.microsoft.com/office/powerpoint/2010/main" val="17992665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Evaluating Third Party SNTs</a:t>
            </a:r>
          </a:p>
        </p:txBody>
      </p:sp>
      <p:sp>
        <p:nvSpPr>
          <p:cNvPr id="3" name="Content Placeholder 2"/>
          <p:cNvSpPr>
            <a:spLocks noGrp="1"/>
          </p:cNvSpPr>
          <p:nvPr>
            <p:ph idx="1"/>
          </p:nvPr>
        </p:nvSpPr>
        <p:spPr>
          <a:xfrm>
            <a:off x="603779" y="1913468"/>
            <a:ext cx="7345363" cy="3931920"/>
          </a:xfrm>
        </p:spPr>
        <p:txBody>
          <a:bodyPr/>
          <a:lstStyle/>
          <a:p>
            <a:r>
              <a:rPr lang="en-US" dirty="0" smtClean="0"/>
              <a:t>Review remainder beneficiary provisions</a:t>
            </a:r>
          </a:p>
          <a:p>
            <a:pPr marL="342900" indent="-342900">
              <a:buFont typeface="Arial"/>
              <a:buChar char="•"/>
            </a:pPr>
            <a:r>
              <a:rPr lang="en-US" dirty="0" smtClean="0"/>
              <a:t>Can allow for a Limited (Special) </a:t>
            </a:r>
            <a:r>
              <a:rPr lang="en-US" dirty="0"/>
              <a:t>Power of </a:t>
            </a:r>
            <a:r>
              <a:rPr lang="en-US" dirty="0" smtClean="0"/>
              <a:t>Appointment</a:t>
            </a:r>
          </a:p>
          <a:p>
            <a:pPr marL="342900" indent="-342900">
              <a:buFont typeface="Arial"/>
              <a:buChar char="•"/>
            </a:pPr>
            <a:r>
              <a:rPr lang="en-US" dirty="0" smtClean="0"/>
              <a:t>No General Power of Appointment</a:t>
            </a: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19</a:t>
            </a:fld>
            <a:endParaRPr lang="en-US"/>
          </a:p>
        </p:txBody>
      </p:sp>
    </p:spTree>
    <p:extLst>
      <p:ext uri="{BB962C8B-B14F-4D97-AF65-F5344CB8AC3E}">
        <p14:creationId xmlns:p14="http://schemas.microsoft.com/office/powerpoint/2010/main" val="634303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alpha val="84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a:xfrm>
            <a:off x="533400" y="1955800"/>
            <a:ext cx="7712076" cy="4109721"/>
          </a:xfrm>
        </p:spPr>
        <p:txBody>
          <a:bodyPr>
            <a:normAutofit/>
          </a:bodyPr>
          <a:lstStyle/>
          <a:p>
            <a:pPr marL="342900" indent="-342900">
              <a:buFont typeface="Arial"/>
              <a:buChar char="•"/>
            </a:pPr>
            <a:r>
              <a:rPr lang="en-US" sz="3600" dirty="0" smtClean="0"/>
              <a:t>Evaluating (d)(4)(A) SNTs</a:t>
            </a:r>
          </a:p>
          <a:p>
            <a:pPr marL="342900" indent="-342900">
              <a:buFont typeface="Arial"/>
              <a:buChar char="•"/>
            </a:pPr>
            <a:r>
              <a:rPr lang="en-US" sz="3600" dirty="0" smtClean="0"/>
              <a:t>Evaluating Third Party SNTs</a:t>
            </a:r>
          </a:p>
          <a:p>
            <a:pPr marL="342900" indent="-342900">
              <a:buFont typeface="Arial"/>
              <a:buChar char="•"/>
            </a:pPr>
            <a:r>
              <a:rPr lang="en-US" sz="3600" dirty="0" smtClean="0"/>
              <a:t>Correcting Defective SNTs</a:t>
            </a:r>
            <a:endParaRPr lang="en-US" sz="3600"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2</a:t>
            </a:fld>
            <a:endParaRPr lang="en-US"/>
          </a:p>
        </p:txBody>
      </p:sp>
    </p:spTree>
    <p:extLst>
      <p:ext uri="{BB962C8B-B14F-4D97-AF65-F5344CB8AC3E}">
        <p14:creationId xmlns:p14="http://schemas.microsoft.com/office/powerpoint/2010/main" val="7132509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POMS – Good Source for Checklists</a:t>
            </a:r>
            <a:endParaRPr lang="en-US" dirty="0"/>
          </a:p>
        </p:txBody>
      </p:sp>
      <p:sp>
        <p:nvSpPr>
          <p:cNvPr id="3" name="Content Placeholder 2"/>
          <p:cNvSpPr>
            <a:spLocks noGrp="1"/>
          </p:cNvSpPr>
          <p:nvPr>
            <p:ph idx="1"/>
          </p:nvPr>
        </p:nvSpPr>
        <p:spPr>
          <a:xfrm>
            <a:off x="308242" y="1824690"/>
            <a:ext cx="8371854" cy="4697345"/>
          </a:xfrm>
        </p:spPr>
        <p:txBody>
          <a:bodyPr>
            <a:normAutofit fontScale="70000" lnSpcReduction="20000"/>
          </a:bodyPr>
          <a:lstStyle/>
          <a:p>
            <a:r>
              <a:rPr lang="en-US" dirty="0"/>
              <a:t>Obtain a copy of the trust document and related documents and, if possible, review it to determine whether </a:t>
            </a:r>
            <a:r>
              <a:rPr lang="en-US" dirty="0" smtClean="0"/>
              <a:t>the (POMS SI 01120.200.J):</a:t>
            </a:r>
            <a:endParaRPr lang="en-US" dirty="0"/>
          </a:p>
          <a:p>
            <a:pPr marL="342900" indent="-342900">
              <a:buFont typeface="Arial"/>
              <a:buChar char="•"/>
            </a:pPr>
            <a:r>
              <a:rPr lang="en-US" dirty="0"/>
              <a:t>individual (claimant, recipient or </a:t>
            </a:r>
            <a:r>
              <a:rPr lang="en-US" dirty="0" err="1"/>
              <a:t>deemor</a:t>
            </a:r>
            <a:r>
              <a:rPr lang="en-US" dirty="0"/>
              <a:t>) is grantor, trustee, or beneficiary;</a:t>
            </a:r>
          </a:p>
          <a:p>
            <a:pPr marL="342900" indent="-342900">
              <a:buFont typeface="Arial"/>
              <a:buChar char="•"/>
            </a:pPr>
            <a:r>
              <a:rPr lang="en-US" dirty="0"/>
              <a:t>trust is revocable or can be terminated and, if so, whether the individual has authority to revoke or terminate the trust and to use the principal for his or her own support and maintenance;</a:t>
            </a:r>
          </a:p>
          <a:p>
            <a:pPr marL="342900" indent="-342900">
              <a:buFont typeface="Arial"/>
              <a:buChar char="•"/>
            </a:pPr>
            <a:r>
              <a:rPr lang="en-US" dirty="0"/>
              <a:t>individual has unrestricted access to the trust principal;</a:t>
            </a:r>
          </a:p>
          <a:p>
            <a:pPr marL="342900" indent="-342900">
              <a:buFont typeface="Arial"/>
              <a:buChar char="•"/>
            </a:pPr>
            <a:r>
              <a:rPr lang="en-US" dirty="0"/>
              <a:t>trust provides for payments to the individual or on his or her behalf;</a:t>
            </a:r>
          </a:p>
          <a:p>
            <a:pPr marL="342900" indent="-342900">
              <a:buFont typeface="Arial"/>
              <a:buChar char="•"/>
            </a:pPr>
            <a:r>
              <a:rPr lang="en-US" dirty="0"/>
              <a:t>trust principal generates income (earnings) and, if so, whether the individual has the right to any of that income;</a:t>
            </a:r>
          </a:p>
          <a:p>
            <a:pPr marL="342900" indent="-342900">
              <a:buFont typeface="Arial"/>
              <a:buChar char="•"/>
            </a:pPr>
            <a:r>
              <a:rPr lang="en-US" dirty="0"/>
              <a:t>trust contains a spendthrift clause that prohibits the voluntary and involuntary alienation of any trust payments; and</a:t>
            </a:r>
          </a:p>
          <a:p>
            <a:pPr marL="342900" indent="-342900">
              <a:buFont typeface="Arial"/>
              <a:buChar char="•"/>
            </a:pPr>
            <a:r>
              <a:rPr lang="en-US" dirty="0"/>
              <a:t>trust is receiving payments from another source.</a:t>
            </a:r>
          </a:p>
          <a:p>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20</a:t>
            </a:fld>
            <a:endParaRPr lang="en-US"/>
          </a:p>
        </p:txBody>
      </p:sp>
    </p:spTree>
    <p:extLst>
      <p:ext uri="{BB962C8B-B14F-4D97-AF65-F5344CB8AC3E}">
        <p14:creationId xmlns:p14="http://schemas.microsoft.com/office/powerpoint/2010/main" val="41360187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Correcting Defective SNT</a:t>
            </a:r>
            <a:endParaRPr lang="en-US" dirty="0"/>
          </a:p>
        </p:txBody>
      </p:sp>
      <p:sp>
        <p:nvSpPr>
          <p:cNvPr id="3" name="Content Placeholder 2"/>
          <p:cNvSpPr>
            <a:spLocks noGrp="1"/>
          </p:cNvSpPr>
          <p:nvPr>
            <p:ph idx="1"/>
          </p:nvPr>
        </p:nvSpPr>
        <p:spPr>
          <a:xfrm>
            <a:off x="457200" y="1803400"/>
            <a:ext cx="7788275" cy="4262121"/>
          </a:xfrm>
        </p:spPr>
        <p:txBody>
          <a:bodyPr/>
          <a:lstStyle/>
          <a:p>
            <a:r>
              <a:rPr lang="en-US" dirty="0" smtClean="0"/>
              <a:t>Two primary ways</a:t>
            </a:r>
          </a:p>
          <a:p>
            <a:pPr marL="457200" indent="-457200">
              <a:buAutoNum type="arabicPeriod"/>
            </a:pPr>
            <a:r>
              <a:rPr lang="en-US" dirty="0" smtClean="0"/>
              <a:t>Modify existing trust or</a:t>
            </a:r>
          </a:p>
          <a:p>
            <a:pPr marL="457200" indent="-457200">
              <a:buAutoNum type="arabicPeriod"/>
            </a:pPr>
            <a:r>
              <a:rPr lang="en-US" dirty="0" smtClean="0"/>
              <a:t>Create new trust and transfer assets from disqualifying trust to new trust</a:t>
            </a:r>
          </a:p>
        </p:txBody>
      </p:sp>
      <p:sp>
        <p:nvSpPr>
          <p:cNvPr id="4" name="Slide Number Placeholder 3"/>
          <p:cNvSpPr>
            <a:spLocks noGrp="1"/>
          </p:cNvSpPr>
          <p:nvPr>
            <p:ph type="sldNum" sz="quarter" idx="12"/>
          </p:nvPr>
        </p:nvSpPr>
        <p:spPr/>
        <p:txBody>
          <a:bodyPr/>
          <a:lstStyle/>
          <a:p>
            <a:fld id="{7F5CE407-6216-4202-80E4-A30DC2F709B2}" type="slidenum">
              <a:rPr lang="en-US" smtClean="0"/>
              <a:pPr/>
              <a:t>21</a:t>
            </a:fld>
            <a:endParaRPr lang="en-US"/>
          </a:p>
        </p:txBody>
      </p:sp>
    </p:spTree>
    <p:extLst>
      <p:ext uri="{BB962C8B-B14F-4D97-AF65-F5344CB8AC3E}">
        <p14:creationId xmlns:p14="http://schemas.microsoft.com/office/powerpoint/2010/main" val="12036772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Modification</a:t>
            </a:r>
            <a:endParaRPr lang="en-US" dirty="0"/>
          </a:p>
        </p:txBody>
      </p:sp>
      <p:sp>
        <p:nvSpPr>
          <p:cNvPr id="3" name="Content Placeholder 2"/>
          <p:cNvSpPr>
            <a:spLocks noGrp="1"/>
          </p:cNvSpPr>
          <p:nvPr>
            <p:ph idx="1"/>
          </p:nvPr>
        </p:nvSpPr>
        <p:spPr>
          <a:xfrm>
            <a:off x="499534" y="1871133"/>
            <a:ext cx="8238066" cy="4194388"/>
          </a:xfrm>
        </p:spPr>
        <p:txBody>
          <a:bodyPr/>
          <a:lstStyle/>
          <a:p>
            <a:r>
              <a:rPr lang="en-US" dirty="0" smtClean="0"/>
              <a:t>Many States provide court supervised ways to modify an irrevocable trust under certain circumstances, generally for:</a:t>
            </a:r>
          </a:p>
          <a:p>
            <a:pPr marL="342900" indent="-342900">
              <a:buFont typeface="Arial"/>
              <a:buChar char="•"/>
            </a:pPr>
            <a:r>
              <a:rPr lang="en-US" dirty="0"/>
              <a:t>c</a:t>
            </a:r>
            <a:r>
              <a:rPr lang="en-US" dirty="0" smtClean="0"/>
              <a:t>hanged circumstances</a:t>
            </a:r>
          </a:p>
          <a:p>
            <a:pPr marL="342900" indent="-342900">
              <a:buFont typeface="Arial"/>
              <a:buChar char="•"/>
            </a:pPr>
            <a:r>
              <a:rPr lang="en-US" dirty="0" smtClean="0"/>
              <a:t>consent of beneficiaries, or </a:t>
            </a:r>
          </a:p>
          <a:p>
            <a:pPr marL="342900" indent="-342900">
              <a:buFont typeface="Arial"/>
              <a:buChar char="•"/>
            </a:pPr>
            <a:r>
              <a:rPr lang="en-US" dirty="0" smtClean="0"/>
              <a:t>low principal</a:t>
            </a:r>
          </a:p>
          <a:p>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22</a:t>
            </a:fld>
            <a:endParaRPr lang="en-US"/>
          </a:p>
        </p:txBody>
      </p:sp>
    </p:spTree>
    <p:extLst>
      <p:ext uri="{BB962C8B-B14F-4D97-AF65-F5344CB8AC3E}">
        <p14:creationId xmlns:p14="http://schemas.microsoft.com/office/powerpoint/2010/main" val="9303490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Issues with Modification Into Third Party SNT</a:t>
            </a:r>
            <a:endParaRPr lang="en-US" dirty="0"/>
          </a:p>
        </p:txBody>
      </p:sp>
      <p:sp>
        <p:nvSpPr>
          <p:cNvPr id="3" name="Content Placeholder 2"/>
          <p:cNvSpPr>
            <a:spLocks noGrp="1"/>
          </p:cNvSpPr>
          <p:nvPr>
            <p:ph idx="1"/>
          </p:nvPr>
        </p:nvSpPr>
        <p:spPr>
          <a:xfrm>
            <a:off x="381000" y="1837267"/>
            <a:ext cx="7864476" cy="4228254"/>
          </a:xfrm>
        </p:spPr>
        <p:txBody>
          <a:bodyPr/>
          <a:lstStyle/>
          <a:p>
            <a:pPr marL="342900" indent="-342900">
              <a:buFont typeface="Arial"/>
              <a:buChar char="•"/>
            </a:pPr>
            <a:r>
              <a:rPr lang="en-US" dirty="0"/>
              <a:t>Many times, I have modified a disqualifying third party </a:t>
            </a:r>
            <a:r>
              <a:rPr lang="en-US" dirty="0" smtClean="0"/>
              <a:t>inheritance trust </a:t>
            </a:r>
            <a:r>
              <a:rPr lang="en-US" dirty="0"/>
              <a:t>(e.g., include support/maintenance language</a:t>
            </a:r>
            <a:r>
              <a:rPr lang="en-US" dirty="0" smtClean="0"/>
              <a:t>) into a third party SNT. </a:t>
            </a:r>
          </a:p>
          <a:p>
            <a:pPr marL="342900" indent="-342900">
              <a:buFont typeface="Arial"/>
              <a:buChar char="•"/>
            </a:pPr>
            <a:r>
              <a:rPr lang="en-US" dirty="0" smtClean="0"/>
              <a:t>Modification will not be treated as retroactive, only prospective</a:t>
            </a:r>
          </a:p>
          <a:p>
            <a:pPr marL="342900" indent="-342900">
              <a:buFont typeface="Arial"/>
              <a:buChar char="•"/>
            </a:pPr>
            <a:r>
              <a:rPr lang="en-US" dirty="0" smtClean="0"/>
              <a:t>If inheritance is outright from will or trust, this is first party money and cannot be modified into third party SNT</a:t>
            </a:r>
            <a:endParaRPr lang="en-US" dirty="0"/>
          </a:p>
          <a:p>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23</a:t>
            </a:fld>
            <a:endParaRPr lang="en-US"/>
          </a:p>
        </p:txBody>
      </p:sp>
    </p:spTree>
    <p:extLst>
      <p:ext uri="{BB962C8B-B14F-4D97-AF65-F5344CB8AC3E}">
        <p14:creationId xmlns:p14="http://schemas.microsoft.com/office/powerpoint/2010/main" val="23359928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Issues with Modification of First Party SNT</a:t>
            </a:r>
            <a:endParaRPr lang="en-US" dirty="0"/>
          </a:p>
        </p:txBody>
      </p:sp>
      <p:sp>
        <p:nvSpPr>
          <p:cNvPr id="3" name="Content Placeholder 2"/>
          <p:cNvSpPr>
            <a:spLocks noGrp="1"/>
          </p:cNvSpPr>
          <p:nvPr>
            <p:ph idx="1"/>
          </p:nvPr>
        </p:nvSpPr>
        <p:spPr>
          <a:xfrm>
            <a:off x="457200" y="1794933"/>
            <a:ext cx="7788275" cy="4270588"/>
          </a:xfrm>
        </p:spPr>
        <p:txBody>
          <a:bodyPr>
            <a:normAutofit/>
          </a:bodyPr>
          <a:lstStyle/>
          <a:p>
            <a:pPr marL="342900" indent="-342900">
              <a:buClrTx/>
              <a:buFont typeface="Arial"/>
              <a:buChar char="•"/>
            </a:pPr>
            <a:r>
              <a:rPr lang="en-US" dirty="0" smtClean="0"/>
              <a:t>Modifying early termination provisions are expressly authorized with a 90-day right to modify</a:t>
            </a:r>
          </a:p>
          <a:p>
            <a:pPr marL="922338" lvl="1" indent="-342900">
              <a:buClrTx/>
              <a:buFont typeface="Arial"/>
              <a:buChar char="•"/>
            </a:pPr>
            <a:r>
              <a:rPr lang="en-US" dirty="0" smtClean="0"/>
              <a:t>POMS 01120.199</a:t>
            </a:r>
          </a:p>
          <a:p>
            <a:pPr marL="342900" indent="-342900">
              <a:buClrTx/>
              <a:buFont typeface="Arial"/>
              <a:buChar char="•"/>
            </a:pPr>
            <a:r>
              <a:rPr lang="en-US" dirty="0" smtClean="0"/>
              <a:t>Modifying (d)(4)(A) SNTs otherwise will generally not be effective</a:t>
            </a:r>
          </a:p>
          <a:p>
            <a:pPr marL="922338" lvl="1" indent="-342900">
              <a:buClrTx/>
              <a:buFont typeface="Arial"/>
              <a:buChar char="•"/>
            </a:pPr>
            <a:r>
              <a:rPr lang="en-US" dirty="0" smtClean="0"/>
              <a:t>SSA POMS, Regional Counsel Precedent opinions, and the Draper case make modifying a first party SNT problematic</a:t>
            </a:r>
          </a:p>
          <a:p>
            <a:pPr marL="922338" lvl="1" indent="-342900">
              <a:buClrTx/>
              <a:buFont typeface="Arial"/>
              <a:buChar char="•"/>
            </a:pPr>
            <a:r>
              <a:rPr lang="en-US" dirty="0" smtClean="0"/>
              <a:t>Issue is that SSA treats a modification as authorizing an already improperly established trust</a:t>
            </a:r>
          </a:p>
        </p:txBody>
      </p:sp>
      <p:sp>
        <p:nvSpPr>
          <p:cNvPr id="4" name="Slide Number Placeholder 3"/>
          <p:cNvSpPr>
            <a:spLocks noGrp="1"/>
          </p:cNvSpPr>
          <p:nvPr>
            <p:ph type="sldNum" sz="quarter" idx="12"/>
          </p:nvPr>
        </p:nvSpPr>
        <p:spPr/>
        <p:txBody>
          <a:bodyPr/>
          <a:lstStyle/>
          <a:p>
            <a:fld id="{7F5CE407-6216-4202-80E4-A30DC2F709B2}" type="slidenum">
              <a:rPr lang="en-US" smtClean="0"/>
              <a:pPr/>
              <a:t>24</a:t>
            </a:fld>
            <a:endParaRPr lang="en-US"/>
          </a:p>
        </p:txBody>
      </p:sp>
    </p:spTree>
    <p:extLst>
      <p:ext uri="{BB962C8B-B14F-4D97-AF65-F5344CB8AC3E}">
        <p14:creationId xmlns:p14="http://schemas.microsoft.com/office/powerpoint/2010/main" val="35762376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New Trust</a:t>
            </a:r>
            <a:endParaRPr lang="en-US" dirty="0"/>
          </a:p>
        </p:txBody>
      </p:sp>
      <p:sp>
        <p:nvSpPr>
          <p:cNvPr id="3" name="Content Placeholder 2"/>
          <p:cNvSpPr>
            <a:spLocks noGrp="1"/>
          </p:cNvSpPr>
          <p:nvPr>
            <p:ph idx="1"/>
          </p:nvPr>
        </p:nvSpPr>
        <p:spPr>
          <a:xfrm>
            <a:off x="423334" y="1871133"/>
            <a:ext cx="7822142" cy="4194388"/>
          </a:xfrm>
        </p:spPr>
        <p:txBody>
          <a:bodyPr/>
          <a:lstStyle/>
          <a:p>
            <a:r>
              <a:rPr lang="en-US" dirty="0" smtClean="0"/>
              <a:t>If modification will not work, only solution is to create new (d)(4)(A) SNT and transfer assets to it</a:t>
            </a:r>
          </a:p>
          <a:p>
            <a:r>
              <a:rPr lang="en-US" dirty="0" smtClean="0"/>
              <a:t>Issue:</a:t>
            </a:r>
          </a:p>
          <a:p>
            <a:pPr marL="457200" indent="-457200">
              <a:buFont typeface="+mj-lt"/>
              <a:buAutoNum type="arabicPeriod"/>
            </a:pPr>
            <a:r>
              <a:rPr lang="en-US" dirty="0" smtClean="0"/>
              <a:t>Must properly establish new (d)(4)(A) by parent, grandparent, legal guardian or court</a:t>
            </a:r>
          </a:p>
          <a:p>
            <a:pPr marL="457200" indent="-457200">
              <a:buFont typeface="+mj-lt"/>
              <a:buAutoNum type="arabicPeriod"/>
            </a:pPr>
            <a:r>
              <a:rPr lang="en-US" dirty="0" smtClean="0"/>
              <a:t>Must have legal authority over assets to authorize transfer from one trust to new trust (may require court order)</a:t>
            </a:r>
          </a:p>
        </p:txBody>
      </p:sp>
      <p:sp>
        <p:nvSpPr>
          <p:cNvPr id="4" name="Slide Number Placeholder 3"/>
          <p:cNvSpPr>
            <a:spLocks noGrp="1"/>
          </p:cNvSpPr>
          <p:nvPr>
            <p:ph type="sldNum" sz="quarter" idx="12"/>
          </p:nvPr>
        </p:nvSpPr>
        <p:spPr/>
        <p:txBody>
          <a:bodyPr/>
          <a:lstStyle/>
          <a:p>
            <a:fld id="{7F5CE407-6216-4202-80E4-A30DC2F709B2}" type="slidenum">
              <a:rPr lang="en-US" smtClean="0"/>
              <a:pPr/>
              <a:t>25</a:t>
            </a:fld>
            <a:endParaRPr lang="en-US"/>
          </a:p>
        </p:txBody>
      </p:sp>
    </p:spTree>
    <p:extLst>
      <p:ext uri="{BB962C8B-B14F-4D97-AF65-F5344CB8AC3E}">
        <p14:creationId xmlns:p14="http://schemas.microsoft.com/office/powerpoint/2010/main" val="13696694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Contact Support</a:t>
            </a:r>
            <a:endParaRPr lang="en-US" dirty="0"/>
          </a:p>
        </p:txBody>
      </p:sp>
      <p:sp>
        <p:nvSpPr>
          <p:cNvPr id="3" name="Text Placeholder 2"/>
          <p:cNvSpPr>
            <a:spLocks noGrp="1"/>
          </p:cNvSpPr>
          <p:nvPr>
            <p:ph type="subTitle" idx="1"/>
          </p:nvPr>
        </p:nvSpPr>
        <p:spPr/>
        <p:txBody>
          <a:bodyPr>
            <a:noAutofit/>
          </a:bodyPr>
          <a:lstStyle/>
          <a:p>
            <a:r>
              <a:rPr lang="en-US" sz="3600" dirty="0" smtClean="0"/>
              <a:t>(866) 296-5509</a:t>
            </a:r>
            <a:br>
              <a:rPr lang="en-US" sz="3600" dirty="0" smtClean="0"/>
            </a:br>
            <a:endParaRPr lang="en-US" sz="3600" dirty="0" smtClean="0"/>
          </a:p>
          <a:p>
            <a:r>
              <a:rPr lang="en-US" sz="3600" dirty="0" smtClean="0"/>
              <a:t>support@specialneedsplanners.com</a:t>
            </a:r>
            <a:endParaRPr lang="en-US" sz="3600" dirty="0"/>
          </a:p>
        </p:txBody>
      </p:sp>
      <p:pic>
        <p:nvPicPr>
          <p:cNvPr id="4" name="Picture 3" descr="transparentasnp.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044141" y="608643"/>
            <a:ext cx="4783463" cy="1450985"/>
          </a:xfrm>
          <a:prstGeom prst="rect">
            <a:avLst/>
          </a:prstGeom>
        </p:spPr>
      </p:pic>
    </p:spTree>
    <p:extLst>
      <p:ext uri="{BB962C8B-B14F-4D97-AF65-F5344CB8AC3E}">
        <p14:creationId xmlns:p14="http://schemas.microsoft.com/office/powerpoint/2010/main" val="1925909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333" y="244158"/>
            <a:ext cx="8551334" cy="1339850"/>
          </a:xfrm>
        </p:spPr>
        <p:txBody>
          <a:bodyPr>
            <a:normAutofit/>
          </a:bodyPr>
          <a:lstStyle/>
          <a:p>
            <a:r>
              <a:rPr lang="en-US" dirty="0" smtClean="0"/>
              <a:t>Checklists and SSA Trust Guide</a:t>
            </a:r>
            <a:endParaRPr lang="en-US" dirty="0"/>
          </a:p>
        </p:txBody>
      </p:sp>
      <p:sp>
        <p:nvSpPr>
          <p:cNvPr id="3" name="Content Placeholder 2"/>
          <p:cNvSpPr>
            <a:spLocks noGrp="1"/>
          </p:cNvSpPr>
          <p:nvPr>
            <p:ph idx="1"/>
          </p:nvPr>
        </p:nvSpPr>
        <p:spPr>
          <a:xfrm>
            <a:off x="567268" y="1921933"/>
            <a:ext cx="8221132" cy="4143588"/>
          </a:xfrm>
        </p:spPr>
        <p:txBody>
          <a:bodyPr/>
          <a:lstStyle/>
          <a:p>
            <a:r>
              <a:rPr lang="en-US" dirty="0" smtClean="0"/>
              <a:t>Two checklists are part of the materials</a:t>
            </a:r>
          </a:p>
          <a:p>
            <a:pPr marL="342900" indent="-342900">
              <a:buFont typeface="Arial"/>
              <a:buChar char="•"/>
            </a:pPr>
            <a:r>
              <a:rPr lang="en-US" dirty="0" smtClean="0"/>
              <a:t>(d)(4)(A) SNT Checklist</a:t>
            </a:r>
          </a:p>
          <a:p>
            <a:pPr marL="342900" indent="-342900">
              <a:buFont typeface="Arial"/>
              <a:buChar char="•"/>
            </a:pPr>
            <a:r>
              <a:rPr lang="en-US" dirty="0" smtClean="0"/>
              <a:t>Third Party SNT Checklist</a:t>
            </a:r>
          </a:p>
          <a:p>
            <a:pPr marL="342900" indent="-342900">
              <a:buFont typeface="Arial"/>
              <a:buChar char="•"/>
            </a:pPr>
            <a:r>
              <a:rPr lang="en-US" dirty="0" smtClean="0"/>
              <a:t>Thank you to Mercy Hall and Michele Fuller for reviewing and updating checklists</a:t>
            </a:r>
          </a:p>
          <a:p>
            <a:r>
              <a:rPr lang="en-US" dirty="0"/>
              <a:t>Attached to materials is the SSA’s Fact Guide for National Trust Training, useful in evaluating SNTs</a:t>
            </a:r>
          </a:p>
          <a:p>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3</a:t>
            </a:fld>
            <a:endParaRPr lang="en-US"/>
          </a:p>
        </p:txBody>
      </p:sp>
    </p:spTree>
    <p:extLst>
      <p:ext uri="{BB962C8B-B14F-4D97-AF65-F5344CB8AC3E}">
        <p14:creationId xmlns:p14="http://schemas.microsoft.com/office/powerpoint/2010/main" val="40848294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(d)(4)(A) SNTs</a:t>
            </a:r>
            <a:endParaRPr lang="en-US" dirty="0"/>
          </a:p>
        </p:txBody>
      </p:sp>
      <p:sp>
        <p:nvSpPr>
          <p:cNvPr id="3" name="Content Placeholder 2"/>
          <p:cNvSpPr>
            <a:spLocks noGrp="1"/>
          </p:cNvSpPr>
          <p:nvPr>
            <p:ph idx="1"/>
          </p:nvPr>
        </p:nvSpPr>
        <p:spPr>
          <a:xfrm>
            <a:off x="443870" y="1812361"/>
            <a:ext cx="8236226" cy="4253160"/>
          </a:xfrm>
        </p:spPr>
        <p:txBody>
          <a:bodyPr>
            <a:normAutofit fontScale="92500" lnSpcReduction="20000"/>
          </a:bodyPr>
          <a:lstStyle/>
          <a:p>
            <a:r>
              <a:rPr lang="en-US" dirty="0" smtClean="0"/>
              <a:t>42 </a:t>
            </a:r>
            <a:r>
              <a:rPr lang="en-US" dirty="0"/>
              <a:t>USC §1396p(d)(4)(A) provides </a:t>
            </a:r>
            <a:endParaRPr lang="en-US" dirty="0" smtClean="0"/>
          </a:p>
          <a:p>
            <a:pPr marL="457200" indent="-457200">
              <a:buFont typeface="+mj-lt"/>
              <a:buAutoNum type="arabicPeriod"/>
            </a:pPr>
            <a:r>
              <a:rPr lang="en-US" dirty="0" smtClean="0"/>
              <a:t>[</a:t>
            </a:r>
            <a:r>
              <a:rPr lang="en-US" dirty="0"/>
              <a:t>a] trust containing the assets of an individual under age </a:t>
            </a:r>
            <a:r>
              <a:rPr lang="en-US" dirty="0" smtClean="0"/>
              <a:t>65</a:t>
            </a:r>
          </a:p>
          <a:p>
            <a:pPr marL="457200" indent="-457200">
              <a:buFont typeface="+mj-lt"/>
              <a:buAutoNum type="arabicPeriod"/>
            </a:pPr>
            <a:r>
              <a:rPr lang="en-US" dirty="0" smtClean="0"/>
              <a:t>who </a:t>
            </a:r>
            <a:r>
              <a:rPr lang="en-US" dirty="0"/>
              <a:t>is disabled (as defined in 42 USC §1382c(a)(3)) </a:t>
            </a:r>
            <a:endParaRPr lang="en-US" dirty="0" smtClean="0"/>
          </a:p>
          <a:p>
            <a:pPr marL="457200" indent="-457200">
              <a:buFont typeface="+mj-lt"/>
              <a:buAutoNum type="arabicPeriod"/>
            </a:pPr>
            <a:r>
              <a:rPr lang="en-US" dirty="0" smtClean="0"/>
              <a:t>and </a:t>
            </a:r>
            <a:r>
              <a:rPr lang="en-US" dirty="0"/>
              <a:t>which is established for the benefit of such individual </a:t>
            </a:r>
            <a:endParaRPr lang="en-US" dirty="0" smtClean="0"/>
          </a:p>
          <a:p>
            <a:pPr marL="457200" indent="-457200">
              <a:buFont typeface="+mj-lt"/>
              <a:buAutoNum type="arabicPeriod"/>
            </a:pPr>
            <a:r>
              <a:rPr lang="en-US" dirty="0" smtClean="0"/>
              <a:t>by </a:t>
            </a:r>
            <a:r>
              <a:rPr lang="en-US" dirty="0"/>
              <a:t>a parent, grandparent, legal guardian of the individual, or a court </a:t>
            </a:r>
            <a:endParaRPr lang="en-US" dirty="0" smtClean="0"/>
          </a:p>
          <a:p>
            <a:pPr marL="457200" indent="-457200">
              <a:buFont typeface="+mj-lt"/>
              <a:buAutoNum type="arabicPeriod"/>
            </a:pPr>
            <a:r>
              <a:rPr lang="en-US" dirty="0" smtClean="0"/>
              <a:t>if </a:t>
            </a:r>
            <a:r>
              <a:rPr lang="en-US" dirty="0"/>
              <a:t>the State will receive all amounts remaining in the trust upon the death of such individual up to an amount equal to the total medical assistance paid on behalf of the individual under a State plan under this title.</a:t>
            </a:r>
          </a:p>
          <a:p>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4</a:t>
            </a:fld>
            <a:endParaRPr lang="en-US"/>
          </a:p>
        </p:txBody>
      </p:sp>
    </p:spTree>
    <p:extLst>
      <p:ext uri="{BB962C8B-B14F-4D97-AF65-F5344CB8AC3E}">
        <p14:creationId xmlns:p14="http://schemas.microsoft.com/office/powerpoint/2010/main" val="864391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3859" y="1735667"/>
            <a:ext cx="8562577" cy="4715933"/>
          </a:xfrm>
        </p:spPr>
        <p:txBody>
          <a:bodyPr>
            <a:normAutofit lnSpcReduction="10000"/>
          </a:bodyPr>
          <a:lstStyle/>
          <a:p>
            <a:r>
              <a:rPr lang="en-US" spc="-150" dirty="0" smtClean="0"/>
              <a:t>2009 – First time requires all first party SNTs provide for payback to ALL states rather than just naming State of residence</a:t>
            </a:r>
            <a:endParaRPr lang="en-US" spc="-150" dirty="0"/>
          </a:p>
          <a:p>
            <a:r>
              <a:rPr lang="en-US" spc="-150" dirty="0" smtClean="0"/>
              <a:t>2009 – First time requires all (d)(4)(A) SNT be for “sole benefit” instead of solely for the benefit of (lower standard)</a:t>
            </a:r>
          </a:p>
          <a:p>
            <a:r>
              <a:rPr lang="en-US" spc="-150" dirty="0" smtClean="0"/>
              <a:t>2009 – First time stated the “Seed Trust” procedure for parent established (d)(4)(A) SNTs</a:t>
            </a:r>
          </a:p>
          <a:p>
            <a:r>
              <a:rPr lang="en-US" spc="-150" dirty="0" smtClean="0"/>
              <a:t>2010– Change to Early Termination provisions for first party SNTs</a:t>
            </a:r>
          </a:p>
          <a:p>
            <a:pPr lvl="1">
              <a:buClrTx/>
            </a:pPr>
            <a:r>
              <a:rPr lang="en-US" spc="-150" dirty="0" smtClean="0"/>
              <a:t>Applicable to all SNTs – 90-day right to fix non-qualifying SNTs</a:t>
            </a:r>
          </a:p>
          <a:p>
            <a:r>
              <a:rPr lang="en-US" spc="-150" dirty="0" smtClean="0"/>
              <a:t>2012 – Changes to “Sole Benefit”</a:t>
            </a:r>
          </a:p>
          <a:p>
            <a:pPr lvl="1">
              <a:buClrTx/>
            </a:pPr>
            <a:r>
              <a:rPr lang="en-US" spc="-150" dirty="0" smtClean="0"/>
              <a:t>Creates firestorm of controversy</a:t>
            </a:r>
          </a:p>
        </p:txBody>
      </p:sp>
      <p:sp>
        <p:nvSpPr>
          <p:cNvPr id="2" name="Title 1"/>
          <p:cNvSpPr>
            <a:spLocks noGrp="1"/>
          </p:cNvSpPr>
          <p:nvPr>
            <p:ph type="title"/>
          </p:nvPr>
        </p:nvSpPr>
        <p:spPr>
          <a:xfrm>
            <a:off x="303859" y="465943"/>
            <a:ext cx="8562578" cy="1084460"/>
          </a:xfrm>
        </p:spPr>
        <p:txBody>
          <a:bodyPr anchor="t">
            <a:normAutofit/>
          </a:bodyPr>
          <a:lstStyle/>
          <a:p>
            <a:pPr algn="ctr"/>
            <a:r>
              <a:rPr lang="en-US" spc="-150" dirty="0" smtClean="0">
                <a:effectLst/>
              </a:rPr>
              <a:t>Ever changing POMS</a:t>
            </a:r>
            <a:endParaRPr lang="en-US" spc="-150" dirty="0">
              <a:effectLst/>
            </a:endParaRPr>
          </a:p>
        </p:txBody>
      </p:sp>
      <p:sp>
        <p:nvSpPr>
          <p:cNvPr id="4" name="Slide Number Placeholder 3"/>
          <p:cNvSpPr>
            <a:spLocks noGrp="1"/>
          </p:cNvSpPr>
          <p:nvPr>
            <p:ph type="sldNum" sz="quarter" idx="12"/>
          </p:nvPr>
        </p:nvSpPr>
        <p:spPr/>
        <p:txBody>
          <a:bodyPr/>
          <a:lstStyle/>
          <a:p>
            <a:fld id="{3416A844-348E-E046-98EB-7C6B7DD41C24}" type="slidenum">
              <a:rPr lang="en-US" smtClean="0"/>
              <a:t>5</a:t>
            </a:fld>
            <a:endParaRPr lang="en-US"/>
          </a:p>
        </p:txBody>
      </p:sp>
    </p:spTree>
    <p:extLst>
      <p:ext uri="{BB962C8B-B14F-4D97-AF65-F5344CB8AC3E}">
        <p14:creationId xmlns:p14="http://schemas.microsoft.com/office/powerpoint/2010/main" val="3417396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(d)(4)(A) SNTs</a:t>
            </a:r>
            <a:endParaRPr lang="en-US" dirty="0"/>
          </a:p>
        </p:txBody>
      </p:sp>
      <p:sp>
        <p:nvSpPr>
          <p:cNvPr id="3" name="Content Placeholder 2"/>
          <p:cNvSpPr>
            <a:spLocks noGrp="1"/>
          </p:cNvSpPr>
          <p:nvPr>
            <p:ph idx="1"/>
          </p:nvPr>
        </p:nvSpPr>
        <p:spPr>
          <a:xfrm>
            <a:off x="406400" y="1769534"/>
            <a:ext cx="8314267" cy="4555066"/>
          </a:xfrm>
        </p:spPr>
        <p:txBody>
          <a:bodyPr>
            <a:normAutofit fontScale="92500" lnSpcReduction="20000"/>
          </a:bodyPr>
          <a:lstStyle/>
          <a:p>
            <a:pPr marL="342900" indent="-342900">
              <a:buClrTx/>
              <a:buFont typeface="Arial"/>
              <a:buChar char="•"/>
            </a:pPr>
            <a:r>
              <a:rPr lang="en-US" dirty="0" smtClean="0"/>
              <a:t>Date </a:t>
            </a:r>
            <a:r>
              <a:rPr lang="en-US" dirty="0"/>
              <a:t>trust was established </a:t>
            </a:r>
          </a:p>
          <a:p>
            <a:pPr marL="1150938" lvl="2" indent="-342900">
              <a:buClrTx/>
              <a:buFont typeface="Arial"/>
              <a:buChar char="•"/>
            </a:pPr>
            <a:r>
              <a:rPr lang="en-US" dirty="0"/>
              <a:t>(may be treated differently if established before 1/1/2000 by SSA or before 1993 by State Medicaid</a:t>
            </a:r>
          </a:p>
          <a:p>
            <a:pPr marL="342900" indent="-342900">
              <a:buClrTx/>
              <a:buFont typeface="Arial"/>
              <a:buChar char="•"/>
            </a:pPr>
            <a:r>
              <a:rPr lang="en-US" dirty="0"/>
              <a:t>Benefits received (if no SSI) look to State Medicaid rules which can be much easier to meet (at least in California)</a:t>
            </a:r>
          </a:p>
          <a:p>
            <a:pPr marL="342900" indent="-342900">
              <a:buClrTx/>
              <a:buFont typeface="Arial"/>
              <a:buChar char="•"/>
            </a:pPr>
            <a:r>
              <a:rPr lang="en-US" dirty="0"/>
              <a:t>Age of Beneficiary</a:t>
            </a:r>
          </a:p>
          <a:p>
            <a:pPr marL="922338" lvl="1" indent="-342900">
              <a:buClrTx/>
              <a:buFont typeface="Arial"/>
              <a:buChar char="•"/>
            </a:pPr>
            <a:r>
              <a:rPr lang="en-US" dirty="0"/>
              <a:t>No funding after age 65</a:t>
            </a:r>
          </a:p>
          <a:p>
            <a:pPr marL="922338" lvl="1" indent="-342900">
              <a:buClrTx/>
              <a:buFont typeface="Arial"/>
              <a:buChar char="•"/>
            </a:pPr>
            <a:r>
              <a:rPr lang="en-US" dirty="0"/>
              <a:t>Exception for annuity already paying in prior to age 65</a:t>
            </a:r>
          </a:p>
          <a:p>
            <a:pPr marL="342900" indent="-342900">
              <a:buClrTx/>
              <a:buFont typeface="Arial"/>
              <a:buChar char="•"/>
            </a:pPr>
            <a:r>
              <a:rPr lang="en-US" dirty="0" smtClean="0"/>
              <a:t>Revocable</a:t>
            </a:r>
            <a:r>
              <a:rPr lang="en-US" dirty="0"/>
              <a:t>/Irrevocable</a:t>
            </a:r>
          </a:p>
          <a:p>
            <a:pPr marL="922338" lvl="1" indent="-342900">
              <a:buClrTx/>
              <a:buFont typeface="Arial"/>
              <a:buChar char="•"/>
            </a:pPr>
            <a:r>
              <a:rPr lang="en-US" dirty="0"/>
              <a:t>Careful some States will make trust revocable </a:t>
            </a:r>
            <a:r>
              <a:rPr lang="en-US" dirty="0" smtClean="0"/>
              <a:t>if Beneficiary is only one named </a:t>
            </a:r>
          </a:p>
          <a:p>
            <a:pPr marL="342900" indent="-342900">
              <a:buClrTx/>
              <a:buFont typeface="Arial"/>
              <a:buChar char="•"/>
            </a:pPr>
            <a:r>
              <a:rPr lang="en-US" dirty="0" smtClean="0"/>
              <a:t>Confirm </a:t>
            </a:r>
            <a:r>
              <a:rPr lang="en-US" dirty="0"/>
              <a:t>funding sources </a:t>
            </a:r>
            <a:r>
              <a:rPr lang="en-US" dirty="0" smtClean="0"/>
              <a:t>(no </a:t>
            </a:r>
            <a:r>
              <a:rPr lang="en-US" dirty="0"/>
              <a:t>commingling)</a:t>
            </a:r>
          </a:p>
          <a:p>
            <a:pPr marL="922338" lvl="1" indent="-342900">
              <a:buFont typeface="Arial"/>
              <a:buChar char="•"/>
            </a:pP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6</a:t>
            </a:fld>
            <a:endParaRPr lang="en-US"/>
          </a:p>
        </p:txBody>
      </p:sp>
    </p:spTree>
    <p:extLst>
      <p:ext uri="{BB962C8B-B14F-4D97-AF65-F5344CB8AC3E}">
        <p14:creationId xmlns:p14="http://schemas.microsoft.com/office/powerpoint/2010/main" val="4081802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(d)(4)(A) SNTs</a:t>
            </a:r>
            <a:endParaRPr lang="en-US" dirty="0"/>
          </a:p>
        </p:txBody>
      </p:sp>
      <p:sp>
        <p:nvSpPr>
          <p:cNvPr id="3" name="Content Placeholder 2"/>
          <p:cNvSpPr>
            <a:spLocks noGrp="1"/>
          </p:cNvSpPr>
          <p:nvPr>
            <p:ph idx="1"/>
          </p:nvPr>
        </p:nvSpPr>
        <p:spPr>
          <a:xfrm>
            <a:off x="372533" y="1735667"/>
            <a:ext cx="8398933" cy="4329854"/>
          </a:xfrm>
        </p:spPr>
        <p:txBody>
          <a:bodyPr/>
          <a:lstStyle/>
          <a:p>
            <a:pPr marL="342900" indent="-342900">
              <a:buClrTx/>
              <a:buFont typeface="Arial"/>
              <a:buChar char="•"/>
            </a:pPr>
            <a:r>
              <a:rPr lang="en-US" dirty="0"/>
              <a:t>Who established Trust</a:t>
            </a:r>
          </a:p>
          <a:p>
            <a:pPr marL="922338" lvl="1" indent="-342900">
              <a:buClrTx/>
              <a:buFont typeface="Arial"/>
              <a:buChar char="•"/>
            </a:pPr>
            <a:r>
              <a:rPr lang="en-US" dirty="0"/>
              <a:t>Parent/Grandparent</a:t>
            </a:r>
          </a:p>
          <a:p>
            <a:pPr marL="922338" lvl="1" indent="-342900">
              <a:buClrTx/>
              <a:buFont typeface="Arial"/>
              <a:buChar char="•"/>
            </a:pPr>
            <a:r>
              <a:rPr lang="en-US" dirty="0"/>
              <a:t>Not someone who Beneficiary “treats” like a </a:t>
            </a:r>
            <a:r>
              <a:rPr lang="en-US" dirty="0" smtClean="0"/>
              <a:t>parent</a:t>
            </a:r>
            <a:endParaRPr lang="en-US" dirty="0"/>
          </a:p>
          <a:p>
            <a:pPr marL="922338" lvl="1" indent="-342900">
              <a:buClrTx/>
              <a:buFont typeface="Arial"/>
              <a:buChar char="•"/>
            </a:pPr>
            <a:r>
              <a:rPr lang="en-US" dirty="0"/>
              <a:t>Not a step-parent (if not adopted)</a:t>
            </a:r>
          </a:p>
          <a:p>
            <a:pPr marL="342900" indent="-342900">
              <a:buFont typeface="Arial"/>
              <a:buChar char="•"/>
            </a:pPr>
            <a:r>
              <a:rPr lang="en-US" dirty="0" smtClean="0"/>
              <a:t>If Parent/Grandparent, was Seed Trust approach properly utilized</a:t>
            </a: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7</a:t>
            </a:fld>
            <a:endParaRPr lang="en-US"/>
          </a:p>
        </p:txBody>
      </p:sp>
    </p:spTree>
    <p:extLst>
      <p:ext uri="{BB962C8B-B14F-4D97-AF65-F5344CB8AC3E}">
        <p14:creationId xmlns:p14="http://schemas.microsoft.com/office/powerpoint/2010/main" val="30407592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Evaluating (d)(4)(A) SNTs</a:t>
            </a:r>
          </a:p>
        </p:txBody>
      </p:sp>
      <p:sp>
        <p:nvSpPr>
          <p:cNvPr id="3" name="Content Placeholder 2"/>
          <p:cNvSpPr>
            <a:spLocks noGrp="1"/>
          </p:cNvSpPr>
          <p:nvPr>
            <p:ph idx="1"/>
          </p:nvPr>
        </p:nvSpPr>
        <p:spPr>
          <a:xfrm>
            <a:off x="524934" y="1820333"/>
            <a:ext cx="7720542" cy="4245188"/>
          </a:xfrm>
        </p:spPr>
        <p:txBody>
          <a:bodyPr/>
          <a:lstStyle/>
          <a:p>
            <a:pPr marL="342900" indent="-342900">
              <a:buFont typeface="Arial"/>
              <a:buChar char="•"/>
            </a:pPr>
            <a:r>
              <a:rPr lang="en-US" dirty="0" smtClean="0"/>
              <a:t>If court established trust, make sure trust was not previously signed and court order does not “authorize” establishment of trust, but instead “requires” establishment of trust </a:t>
            </a:r>
          </a:p>
          <a:p>
            <a:pPr marL="342900" indent="-342900">
              <a:buFont typeface="Arial"/>
              <a:buChar char="•"/>
            </a:pPr>
            <a:r>
              <a:rPr lang="en-US" dirty="0" smtClean="0"/>
              <a:t>Recent SSA Policy Memo </a:t>
            </a:r>
            <a:r>
              <a:rPr lang="en-US" dirty="0"/>
              <a:t>(in ASNP’s Knowledge Bank</a:t>
            </a:r>
            <a:r>
              <a:rPr lang="en-US" dirty="0" smtClean="0"/>
              <a:t>) allows someone to file a petition to establish a trust, some SSA personnel were denying all court established SNTs unless the judge </a:t>
            </a:r>
            <a:r>
              <a:rPr lang="en-US" dirty="0" err="1" smtClean="0"/>
              <a:t>sua</a:t>
            </a:r>
            <a:r>
              <a:rPr lang="en-US" dirty="0" smtClean="0"/>
              <a:t> </a:t>
            </a:r>
            <a:r>
              <a:rPr lang="en-US" dirty="0" err="1" smtClean="0"/>
              <a:t>sponte</a:t>
            </a:r>
            <a:r>
              <a:rPr lang="en-US" dirty="0" smtClean="0"/>
              <a:t> established the trust</a:t>
            </a:r>
          </a:p>
          <a:p>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8</a:t>
            </a:fld>
            <a:endParaRPr lang="en-US"/>
          </a:p>
        </p:txBody>
      </p:sp>
    </p:spTree>
    <p:extLst>
      <p:ext uri="{BB962C8B-B14F-4D97-AF65-F5344CB8AC3E}">
        <p14:creationId xmlns:p14="http://schemas.microsoft.com/office/powerpoint/2010/main" val="2209626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Evaluating (d)(4)(A) </a:t>
            </a:r>
            <a:r>
              <a:rPr lang="en-US" dirty="0" smtClean="0"/>
              <a:t>SNTs</a:t>
            </a:r>
            <a:endParaRPr lang="en-US" dirty="0"/>
          </a:p>
        </p:txBody>
      </p:sp>
      <p:sp>
        <p:nvSpPr>
          <p:cNvPr id="3" name="Content Placeholder 2"/>
          <p:cNvSpPr>
            <a:spLocks noGrp="1"/>
          </p:cNvSpPr>
          <p:nvPr>
            <p:ph idx="1"/>
          </p:nvPr>
        </p:nvSpPr>
        <p:spPr>
          <a:xfrm>
            <a:off x="474133" y="1837267"/>
            <a:ext cx="8221133" cy="4228254"/>
          </a:xfrm>
        </p:spPr>
        <p:txBody>
          <a:bodyPr>
            <a:normAutofit lnSpcReduction="10000"/>
          </a:bodyPr>
          <a:lstStyle/>
          <a:p>
            <a:pPr marL="342900" indent="-342900">
              <a:buFont typeface="Arial"/>
              <a:buChar char="•"/>
            </a:pPr>
            <a:r>
              <a:rPr lang="en-US" dirty="0" smtClean="0"/>
              <a:t>What is beneficiary’s disability? Must meet SSA’s definition</a:t>
            </a:r>
          </a:p>
          <a:p>
            <a:pPr marL="342900" indent="-342900">
              <a:buFont typeface="Arial"/>
              <a:buChar char="•"/>
            </a:pPr>
            <a:r>
              <a:rPr lang="en-US" dirty="0" smtClean="0"/>
              <a:t>Review distribution standard (discretionary/supplemental) – watch for HEMS standard </a:t>
            </a:r>
            <a:br>
              <a:rPr lang="en-US" dirty="0" smtClean="0"/>
            </a:br>
            <a:r>
              <a:rPr lang="en-US" dirty="0" smtClean="0"/>
              <a:t>– watch for required disbursements</a:t>
            </a:r>
          </a:p>
          <a:p>
            <a:pPr marL="342900" indent="-342900">
              <a:buFont typeface="Arial"/>
              <a:buChar char="•"/>
            </a:pPr>
            <a:r>
              <a:rPr lang="en-US" dirty="0" smtClean="0"/>
              <a:t>Does SNT have sufficient provisions to meet SSA’s “sole benefit” requirement?</a:t>
            </a:r>
          </a:p>
          <a:p>
            <a:pPr marL="922338" lvl="1" indent="-342900">
              <a:buClrTx/>
              <a:buFont typeface="Arial"/>
              <a:buChar char="•"/>
            </a:pPr>
            <a:r>
              <a:rPr lang="en-US" dirty="0" smtClean="0"/>
              <a:t>Trust cannot benefit anyone other than Beneficiary</a:t>
            </a:r>
          </a:p>
          <a:p>
            <a:pPr marL="922338" lvl="1" indent="-342900">
              <a:buClrTx/>
              <a:buFont typeface="Arial"/>
              <a:buChar char="•"/>
            </a:pPr>
            <a:r>
              <a:rPr lang="en-US" dirty="0" smtClean="0"/>
              <a:t>Carefully scrutinize “examples” of acceptable disbursements in document (better practice now is for document to be silent on what is allowed or disallowed)</a:t>
            </a: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9</a:t>
            </a:fld>
            <a:endParaRPr lang="en-US"/>
          </a:p>
        </p:txBody>
      </p:sp>
    </p:spTree>
    <p:extLst>
      <p:ext uri="{BB962C8B-B14F-4D97-AF65-F5344CB8AC3E}">
        <p14:creationId xmlns:p14="http://schemas.microsoft.com/office/powerpoint/2010/main" val="2089936933"/>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pital">
  <a:themeElements>
    <a:clrScheme name="Custom 1">
      <a:dk1>
        <a:sysClr val="windowText" lastClr="000000"/>
      </a:dk1>
      <a:lt1>
        <a:sysClr val="window" lastClr="FFFFFF"/>
      </a:lt1>
      <a:dk2>
        <a:srgbClr val="37302A"/>
      </a:dk2>
      <a:lt2>
        <a:srgbClr val="DBD7C2"/>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2212</TotalTime>
  <Words>1533</Words>
  <Application>Microsoft Office PowerPoint</Application>
  <PresentationFormat>On-screen Show (4:3)</PresentationFormat>
  <Paragraphs>185</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Brush Script MT</vt:lpstr>
      <vt:lpstr>Calibri</vt:lpstr>
      <vt:lpstr>Calisto MT</vt:lpstr>
      <vt:lpstr>Capital</vt:lpstr>
      <vt:lpstr>PowerPoint Presentation</vt:lpstr>
      <vt:lpstr>Topics Covered</vt:lpstr>
      <vt:lpstr>Checklists and SSA Trust Guide</vt:lpstr>
      <vt:lpstr>(d)(4)(A) SNTs</vt:lpstr>
      <vt:lpstr>Ever changing POMS</vt:lpstr>
      <vt:lpstr>Evaluating (d)(4)(A) SNTs</vt:lpstr>
      <vt:lpstr>Evaluating (d)(4)(A) SNTs</vt:lpstr>
      <vt:lpstr>Evaluating (d)(4)(A) SNTs</vt:lpstr>
      <vt:lpstr>Evaluating (d)(4)(A) SNTs</vt:lpstr>
      <vt:lpstr>Evaluating (d)(4)(A) SNTs</vt:lpstr>
      <vt:lpstr>Provisions for Both  Types of SNTs</vt:lpstr>
      <vt:lpstr>Provisions for Both  Types of SNTs</vt:lpstr>
      <vt:lpstr>Third Party SNTs</vt:lpstr>
      <vt:lpstr>Evaluating Third Party SNTs</vt:lpstr>
      <vt:lpstr>Evaluating Third Party SNTs</vt:lpstr>
      <vt:lpstr>Evaluating Third Party SNTs</vt:lpstr>
      <vt:lpstr>Evaluating Third Party SNTs</vt:lpstr>
      <vt:lpstr>Evaluating Third Party SNTs</vt:lpstr>
      <vt:lpstr>Evaluating Third Party SNTs</vt:lpstr>
      <vt:lpstr>POMS – Good Source for Checklists</vt:lpstr>
      <vt:lpstr>Correcting Defective SNT</vt:lpstr>
      <vt:lpstr>Modification</vt:lpstr>
      <vt:lpstr>Issues with Modification Into Third Party SNT</vt:lpstr>
      <vt:lpstr>Issues with Modification of First Party SNT</vt:lpstr>
      <vt:lpstr>Creating New Trust</vt:lpstr>
      <vt:lpstr>Contact Support</vt:lpstr>
    </vt:vector>
  </TitlesOfParts>
  <Company>ElderLawAnswers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 Support</dc:creator>
  <cp:lastModifiedBy>Jennifer Brunson</cp:lastModifiedBy>
  <cp:revision>71</cp:revision>
  <dcterms:created xsi:type="dcterms:W3CDTF">2015-08-20T15:37:00Z</dcterms:created>
  <dcterms:modified xsi:type="dcterms:W3CDTF">2016-07-06T16:02:10Z</dcterms:modified>
</cp:coreProperties>
</file>