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8"/>
  </p:notesMasterIdLst>
  <p:handoutMasterIdLst>
    <p:handoutMasterId r:id="rId59"/>
  </p:handoutMasterIdLst>
  <p:sldIdLst>
    <p:sldId id="256" r:id="rId2"/>
    <p:sldId id="259" r:id="rId3"/>
    <p:sldId id="258" r:id="rId4"/>
    <p:sldId id="260" r:id="rId5"/>
    <p:sldId id="261" r:id="rId6"/>
    <p:sldId id="262" r:id="rId7"/>
    <p:sldId id="263" r:id="rId8"/>
    <p:sldId id="264" r:id="rId9"/>
    <p:sldId id="265" r:id="rId10"/>
    <p:sldId id="266" r:id="rId11"/>
    <p:sldId id="267" r:id="rId12"/>
    <p:sldId id="322" r:id="rId13"/>
    <p:sldId id="323" r:id="rId14"/>
    <p:sldId id="310" r:id="rId15"/>
    <p:sldId id="311" r:id="rId16"/>
    <p:sldId id="312" r:id="rId17"/>
    <p:sldId id="314" r:id="rId18"/>
    <p:sldId id="294" r:id="rId19"/>
    <p:sldId id="295" r:id="rId20"/>
    <p:sldId id="296" r:id="rId21"/>
    <p:sldId id="268" r:id="rId22"/>
    <p:sldId id="269" r:id="rId23"/>
    <p:sldId id="270" r:id="rId24"/>
    <p:sldId id="271" r:id="rId25"/>
    <p:sldId id="272" r:id="rId26"/>
    <p:sldId id="274" r:id="rId27"/>
    <p:sldId id="275" r:id="rId28"/>
    <p:sldId id="276" r:id="rId29"/>
    <p:sldId id="297" r:id="rId30"/>
    <p:sldId id="298" r:id="rId31"/>
    <p:sldId id="299" r:id="rId32"/>
    <p:sldId id="277" r:id="rId33"/>
    <p:sldId id="279" r:id="rId34"/>
    <p:sldId id="316" r:id="rId35"/>
    <p:sldId id="317" r:id="rId36"/>
    <p:sldId id="318" r:id="rId37"/>
    <p:sldId id="319" r:id="rId38"/>
    <p:sldId id="304" r:id="rId39"/>
    <p:sldId id="281" r:id="rId40"/>
    <p:sldId id="282" r:id="rId41"/>
    <p:sldId id="321" r:id="rId42"/>
    <p:sldId id="284" r:id="rId43"/>
    <p:sldId id="283" r:id="rId44"/>
    <p:sldId id="306" r:id="rId45"/>
    <p:sldId id="307" r:id="rId46"/>
    <p:sldId id="308" r:id="rId47"/>
    <p:sldId id="309" r:id="rId48"/>
    <p:sldId id="320" r:id="rId49"/>
    <p:sldId id="285" r:id="rId50"/>
    <p:sldId id="287" r:id="rId51"/>
    <p:sldId id="288" r:id="rId52"/>
    <p:sldId id="289" r:id="rId53"/>
    <p:sldId id="290" r:id="rId54"/>
    <p:sldId id="291" r:id="rId55"/>
    <p:sldId id="293" r:id="rId56"/>
    <p:sldId id="292"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66" d="100"/>
          <a:sy n="66" d="100"/>
        </p:scale>
        <p:origin x="-552" y="-108"/>
      </p:cViewPr>
      <p:guideLst>
        <p:guide orient="horz" pos="2160"/>
        <p:guide pos="2880"/>
      </p:guideLst>
    </p:cSldViewPr>
  </p:slideViewPr>
  <p:outlineViewPr>
    <p:cViewPr>
      <p:scale>
        <a:sx n="33" d="100"/>
        <a:sy n="33" d="100"/>
      </p:scale>
      <p:origin x="54" y="793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1BF099D-6CFB-406B-8018-5338B30C355C}" type="datetimeFigureOut">
              <a:rPr lang="en-US" smtClean="0"/>
              <a:pPr/>
              <a:t>1/27/2014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9357D1-529B-4460-AFA8-54344E26F21B}" type="slidenum">
              <a:rPr lang="en-US" smtClean="0"/>
              <a:pPr/>
              <a:t>‹#›</a:t>
            </a:fld>
            <a:endParaRPr lang="en-US"/>
          </a:p>
        </p:txBody>
      </p:sp>
    </p:spTree>
    <p:extLst>
      <p:ext uri="{BB962C8B-B14F-4D97-AF65-F5344CB8AC3E}">
        <p14:creationId xmlns:p14="http://schemas.microsoft.com/office/powerpoint/2010/main" xmlns="" val="3169758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226A281-3925-4958-A992-63FDC2DE5D13}" type="datetimeFigureOut">
              <a:rPr lang="en-US" smtClean="0"/>
              <a:pPr/>
              <a:t>1/27/2014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CDA4F92-B642-4D70-AD5F-F9A82F1DC68D}" type="slidenum">
              <a:rPr lang="en-US" smtClean="0"/>
              <a:pPr/>
              <a:t>‹#›</a:t>
            </a:fld>
            <a:endParaRPr lang="en-US"/>
          </a:p>
        </p:txBody>
      </p:sp>
    </p:spTree>
    <p:extLst>
      <p:ext uri="{BB962C8B-B14F-4D97-AF65-F5344CB8AC3E}">
        <p14:creationId xmlns:p14="http://schemas.microsoft.com/office/powerpoint/2010/main" xmlns="" val="111035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DA4F92-B642-4D70-AD5F-F9A82F1DC68D}" type="slidenum">
              <a:rPr lang="en-US" smtClean="0"/>
              <a:pPr/>
              <a:t>11</a:t>
            </a:fld>
            <a:endParaRPr lang="en-US"/>
          </a:p>
        </p:txBody>
      </p:sp>
    </p:spTree>
    <p:extLst>
      <p:ext uri="{BB962C8B-B14F-4D97-AF65-F5344CB8AC3E}">
        <p14:creationId xmlns:p14="http://schemas.microsoft.com/office/powerpoint/2010/main" xmlns="" val="102668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353C5B-0B39-4F12-AA2C-F237645AB0DF}" type="slidenum">
              <a:rPr lang="en-US" smtClean="0"/>
              <a:pPr/>
              <a:t>21</a:t>
            </a:fld>
            <a:endParaRPr lang="en-US" dirty="0"/>
          </a:p>
        </p:txBody>
      </p:sp>
    </p:spTree>
    <p:extLst>
      <p:ext uri="{BB962C8B-B14F-4D97-AF65-F5344CB8AC3E}">
        <p14:creationId xmlns:p14="http://schemas.microsoft.com/office/powerpoint/2010/main" xmlns="" val="465332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353C5B-0B39-4F12-AA2C-F237645AB0DF}" type="slidenum">
              <a:rPr lang="en-US" smtClean="0"/>
              <a:pPr/>
              <a:t>22</a:t>
            </a:fld>
            <a:endParaRPr lang="en-US" dirty="0"/>
          </a:p>
        </p:txBody>
      </p:sp>
    </p:spTree>
    <p:extLst>
      <p:ext uri="{BB962C8B-B14F-4D97-AF65-F5344CB8AC3E}">
        <p14:creationId xmlns:p14="http://schemas.microsoft.com/office/powerpoint/2010/main" xmlns="" val="3079804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24</a:t>
            </a:fld>
            <a:endParaRPr lang="en-US" dirty="0"/>
          </a:p>
        </p:txBody>
      </p:sp>
    </p:spTree>
    <p:extLst>
      <p:ext uri="{BB962C8B-B14F-4D97-AF65-F5344CB8AC3E}">
        <p14:creationId xmlns:p14="http://schemas.microsoft.com/office/powerpoint/2010/main" xmlns="" val="4294215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25</a:t>
            </a:fld>
            <a:endParaRPr lang="en-US" dirty="0"/>
          </a:p>
        </p:txBody>
      </p:sp>
    </p:spTree>
    <p:extLst>
      <p:ext uri="{BB962C8B-B14F-4D97-AF65-F5344CB8AC3E}">
        <p14:creationId xmlns:p14="http://schemas.microsoft.com/office/powerpoint/2010/main" xmlns="" val="26692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26</a:t>
            </a:fld>
            <a:endParaRPr lang="en-US" dirty="0"/>
          </a:p>
        </p:txBody>
      </p:sp>
    </p:spTree>
    <p:extLst>
      <p:ext uri="{BB962C8B-B14F-4D97-AF65-F5344CB8AC3E}">
        <p14:creationId xmlns:p14="http://schemas.microsoft.com/office/powerpoint/2010/main" xmlns="" val="3326023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27</a:t>
            </a:fld>
            <a:endParaRPr lang="en-US" dirty="0"/>
          </a:p>
        </p:txBody>
      </p:sp>
    </p:spTree>
    <p:extLst>
      <p:ext uri="{BB962C8B-B14F-4D97-AF65-F5344CB8AC3E}">
        <p14:creationId xmlns:p14="http://schemas.microsoft.com/office/powerpoint/2010/main" xmlns="" val="3696884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353C5B-0B39-4F12-AA2C-F237645AB0DF}" type="slidenum">
              <a:rPr lang="en-US" smtClean="0"/>
              <a:pPr/>
              <a:t>28</a:t>
            </a:fld>
            <a:endParaRPr lang="en-US" dirty="0"/>
          </a:p>
        </p:txBody>
      </p:sp>
    </p:spTree>
    <p:extLst>
      <p:ext uri="{BB962C8B-B14F-4D97-AF65-F5344CB8AC3E}">
        <p14:creationId xmlns:p14="http://schemas.microsoft.com/office/powerpoint/2010/main" xmlns="" val="3996847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30</a:t>
            </a:fld>
            <a:endParaRPr lang="en-US" dirty="0"/>
          </a:p>
        </p:txBody>
      </p:sp>
    </p:spTree>
    <p:extLst>
      <p:ext uri="{BB962C8B-B14F-4D97-AF65-F5344CB8AC3E}">
        <p14:creationId xmlns:p14="http://schemas.microsoft.com/office/powerpoint/2010/main" xmlns="" val="142750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31</a:t>
            </a:fld>
            <a:endParaRPr lang="en-US" dirty="0"/>
          </a:p>
        </p:txBody>
      </p:sp>
    </p:spTree>
    <p:extLst>
      <p:ext uri="{BB962C8B-B14F-4D97-AF65-F5344CB8AC3E}">
        <p14:creationId xmlns:p14="http://schemas.microsoft.com/office/powerpoint/2010/main" xmlns="" val="972940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33</a:t>
            </a:fld>
            <a:endParaRPr lang="en-US" dirty="0"/>
          </a:p>
        </p:txBody>
      </p:sp>
    </p:spTree>
    <p:extLst>
      <p:ext uri="{BB962C8B-B14F-4D97-AF65-F5344CB8AC3E}">
        <p14:creationId xmlns:p14="http://schemas.microsoft.com/office/powerpoint/2010/main" xmlns="" val="239008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12</a:t>
            </a:fld>
            <a:endParaRPr lang="en-US" dirty="0"/>
          </a:p>
        </p:txBody>
      </p:sp>
    </p:spTree>
    <p:extLst>
      <p:ext uri="{BB962C8B-B14F-4D97-AF65-F5344CB8AC3E}">
        <p14:creationId xmlns:p14="http://schemas.microsoft.com/office/powerpoint/2010/main" xmlns="" val="2627149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38</a:t>
            </a:fld>
            <a:endParaRPr lang="en-US" dirty="0"/>
          </a:p>
        </p:txBody>
      </p:sp>
    </p:spTree>
    <p:extLst>
      <p:ext uri="{BB962C8B-B14F-4D97-AF65-F5344CB8AC3E}">
        <p14:creationId xmlns:p14="http://schemas.microsoft.com/office/powerpoint/2010/main" xmlns="" val="1520678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39</a:t>
            </a:fld>
            <a:endParaRPr lang="en-US" dirty="0"/>
          </a:p>
        </p:txBody>
      </p:sp>
    </p:spTree>
    <p:extLst>
      <p:ext uri="{BB962C8B-B14F-4D97-AF65-F5344CB8AC3E}">
        <p14:creationId xmlns:p14="http://schemas.microsoft.com/office/powerpoint/2010/main" xmlns="" val="1711933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40</a:t>
            </a:fld>
            <a:endParaRPr lang="en-US" dirty="0"/>
          </a:p>
        </p:txBody>
      </p:sp>
    </p:spTree>
    <p:extLst>
      <p:ext uri="{BB962C8B-B14F-4D97-AF65-F5344CB8AC3E}">
        <p14:creationId xmlns:p14="http://schemas.microsoft.com/office/powerpoint/2010/main" xmlns="" val="2123565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41</a:t>
            </a:fld>
            <a:endParaRPr lang="en-US" dirty="0"/>
          </a:p>
        </p:txBody>
      </p:sp>
    </p:spTree>
    <p:extLst>
      <p:ext uri="{BB962C8B-B14F-4D97-AF65-F5344CB8AC3E}">
        <p14:creationId xmlns:p14="http://schemas.microsoft.com/office/powerpoint/2010/main" xmlns="" val="2159173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42</a:t>
            </a:fld>
            <a:endParaRPr lang="en-US" dirty="0"/>
          </a:p>
        </p:txBody>
      </p:sp>
    </p:spTree>
    <p:extLst>
      <p:ext uri="{BB962C8B-B14F-4D97-AF65-F5344CB8AC3E}">
        <p14:creationId xmlns:p14="http://schemas.microsoft.com/office/powerpoint/2010/main" xmlns="" val="2610780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44</a:t>
            </a:fld>
            <a:endParaRPr lang="en-US" dirty="0"/>
          </a:p>
        </p:txBody>
      </p:sp>
    </p:spTree>
    <p:extLst>
      <p:ext uri="{BB962C8B-B14F-4D97-AF65-F5344CB8AC3E}">
        <p14:creationId xmlns:p14="http://schemas.microsoft.com/office/powerpoint/2010/main" xmlns="" val="83263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45</a:t>
            </a:fld>
            <a:endParaRPr lang="en-US" dirty="0"/>
          </a:p>
        </p:txBody>
      </p:sp>
    </p:spTree>
    <p:extLst>
      <p:ext uri="{BB962C8B-B14F-4D97-AF65-F5344CB8AC3E}">
        <p14:creationId xmlns:p14="http://schemas.microsoft.com/office/powerpoint/2010/main" xmlns="" val="320198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46</a:t>
            </a:fld>
            <a:endParaRPr lang="en-US" dirty="0"/>
          </a:p>
        </p:txBody>
      </p:sp>
    </p:spTree>
    <p:extLst>
      <p:ext uri="{BB962C8B-B14F-4D97-AF65-F5344CB8AC3E}">
        <p14:creationId xmlns:p14="http://schemas.microsoft.com/office/powerpoint/2010/main" xmlns="" val="675178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47</a:t>
            </a:fld>
            <a:endParaRPr lang="en-US" dirty="0"/>
          </a:p>
        </p:txBody>
      </p:sp>
    </p:spTree>
    <p:extLst>
      <p:ext uri="{BB962C8B-B14F-4D97-AF65-F5344CB8AC3E}">
        <p14:creationId xmlns:p14="http://schemas.microsoft.com/office/powerpoint/2010/main" xmlns="" val="1655885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48</a:t>
            </a:fld>
            <a:endParaRPr lang="en-US" dirty="0"/>
          </a:p>
        </p:txBody>
      </p:sp>
    </p:spTree>
    <p:extLst>
      <p:ext uri="{BB962C8B-B14F-4D97-AF65-F5344CB8AC3E}">
        <p14:creationId xmlns:p14="http://schemas.microsoft.com/office/powerpoint/2010/main" xmlns="" val="392807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14</a:t>
            </a:fld>
            <a:endParaRPr lang="en-US" dirty="0"/>
          </a:p>
        </p:txBody>
      </p:sp>
    </p:spTree>
    <p:extLst>
      <p:ext uri="{BB962C8B-B14F-4D97-AF65-F5344CB8AC3E}">
        <p14:creationId xmlns:p14="http://schemas.microsoft.com/office/powerpoint/2010/main" xmlns="" val="1853738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353C5B-0B39-4F12-AA2C-F237645AB0DF}" type="slidenum">
              <a:rPr lang="en-US" smtClean="0"/>
              <a:pPr/>
              <a:t>49</a:t>
            </a:fld>
            <a:endParaRPr lang="en-US" dirty="0"/>
          </a:p>
        </p:txBody>
      </p:sp>
    </p:spTree>
    <p:extLst>
      <p:ext uri="{BB962C8B-B14F-4D97-AF65-F5344CB8AC3E}">
        <p14:creationId xmlns:p14="http://schemas.microsoft.com/office/powerpoint/2010/main" xmlns="" val="379020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353C5B-0B39-4F12-AA2C-F237645AB0DF}" type="slidenum">
              <a:rPr lang="en-US" smtClean="0"/>
              <a:pPr/>
              <a:t>50</a:t>
            </a:fld>
            <a:endParaRPr lang="en-US" dirty="0"/>
          </a:p>
        </p:txBody>
      </p:sp>
    </p:spTree>
    <p:extLst>
      <p:ext uri="{BB962C8B-B14F-4D97-AF65-F5344CB8AC3E}">
        <p14:creationId xmlns:p14="http://schemas.microsoft.com/office/powerpoint/2010/main" xmlns="" val="1773925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353C5B-0B39-4F12-AA2C-F237645AB0DF}" type="slidenum">
              <a:rPr lang="en-US" smtClean="0"/>
              <a:pPr/>
              <a:t>51</a:t>
            </a:fld>
            <a:endParaRPr lang="en-US" dirty="0"/>
          </a:p>
        </p:txBody>
      </p:sp>
    </p:spTree>
    <p:extLst>
      <p:ext uri="{BB962C8B-B14F-4D97-AF65-F5344CB8AC3E}">
        <p14:creationId xmlns:p14="http://schemas.microsoft.com/office/powerpoint/2010/main" xmlns="" val="3622399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52</a:t>
            </a:fld>
            <a:endParaRPr lang="en-US" dirty="0"/>
          </a:p>
        </p:txBody>
      </p:sp>
    </p:spTree>
    <p:extLst>
      <p:ext uri="{BB962C8B-B14F-4D97-AF65-F5344CB8AC3E}">
        <p14:creationId xmlns:p14="http://schemas.microsoft.com/office/powerpoint/2010/main" xmlns="" val="3688198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53</a:t>
            </a:fld>
            <a:endParaRPr lang="en-US" dirty="0"/>
          </a:p>
        </p:txBody>
      </p:sp>
    </p:spTree>
    <p:extLst>
      <p:ext uri="{BB962C8B-B14F-4D97-AF65-F5344CB8AC3E}">
        <p14:creationId xmlns:p14="http://schemas.microsoft.com/office/powerpoint/2010/main" xmlns="" val="1861905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54</a:t>
            </a:fld>
            <a:endParaRPr lang="en-US" dirty="0"/>
          </a:p>
        </p:txBody>
      </p:sp>
    </p:spTree>
    <p:extLst>
      <p:ext uri="{BB962C8B-B14F-4D97-AF65-F5344CB8AC3E}">
        <p14:creationId xmlns:p14="http://schemas.microsoft.com/office/powerpoint/2010/main" xmlns="" val="1844751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55</a:t>
            </a:fld>
            <a:endParaRPr lang="en-US" dirty="0"/>
          </a:p>
        </p:txBody>
      </p:sp>
    </p:spTree>
    <p:extLst>
      <p:ext uri="{BB962C8B-B14F-4D97-AF65-F5344CB8AC3E}">
        <p14:creationId xmlns:p14="http://schemas.microsoft.com/office/powerpoint/2010/main" xmlns="" val="3410918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56</a:t>
            </a:fld>
            <a:endParaRPr lang="en-US" dirty="0"/>
          </a:p>
        </p:txBody>
      </p:sp>
    </p:spTree>
    <p:extLst>
      <p:ext uri="{BB962C8B-B14F-4D97-AF65-F5344CB8AC3E}">
        <p14:creationId xmlns:p14="http://schemas.microsoft.com/office/powerpoint/2010/main" xmlns="" val="333669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15</a:t>
            </a:fld>
            <a:endParaRPr lang="en-US" dirty="0"/>
          </a:p>
        </p:txBody>
      </p:sp>
    </p:spTree>
    <p:extLst>
      <p:ext uri="{BB962C8B-B14F-4D97-AF65-F5344CB8AC3E}">
        <p14:creationId xmlns:p14="http://schemas.microsoft.com/office/powerpoint/2010/main" xmlns="" val="306312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16</a:t>
            </a:fld>
            <a:endParaRPr lang="en-US" dirty="0"/>
          </a:p>
        </p:txBody>
      </p:sp>
    </p:spTree>
    <p:extLst>
      <p:ext uri="{BB962C8B-B14F-4D97-AF65-F5344CB8AC3E}">
        <p14:creationId xmlns:p14="http://schemas.microsoft.com/office/powerpoint/2010/main" xmlns="" val="2073502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17</a:t>
            </a:fld>
            <a:endParaRPr lang="en-US" dirty="0"/>
          </a:p>
        </p:txBody>
      </p:sp>
    </p:spTree>
    <p:extLst>
      <p:ext uri="{BB962C8B-B14F-4D97-AF65-F5344CB8AC3E}">
        <p14:creationId xmlns:p14="http://schemas.microsoft.com/office/powerpoint/2010/main" xmlns="" val="125451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18</a:t>
            </a:fld>
            <a:endParaRPr lang="en-US" dirty="0"/>
          </a:p>
        </p:txBody>
      </p:sp>
    </p:spTree>
    <p:extLst>
      <p:ext uri="{BB962C8B-B14F-4D97-AF65-F5344CB8AC3E}">
        <p14:creationId xmlns:p14="http://schemas.microsoft.com/office/powerpoint/2010/main" xmlns="" val="301248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19</a:t>
            </a:fld>
            <a:endParaRPr lang="en-US" dirty="0"/>
          </a:p>
        </p:txBody>
      </p:sp>
    </p:spTree>
    <p:extLst>
      <p:ext uri="{BB962C8B-B14F-4D97-AF65-F5344CB8AC3E}">
        <p14:creationId xmlns:p14="http://schemas.microsoft.com/office/powerpoint/2010/main" xmlns="" val="392798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3C5B-0B39-4F12-AA2C-F237645AB0DF}" type="slidenum">
              <a:rPr lang="en-US" smtClean="0"/>
              <a:pPr/>
              <a:t>20</a:t>
            </a:fld>
            <a:endParaRPr lang="en-US" dirty="0"/>
          </a:p>
        </p:txBody>
      </p:sp>
    </p:spTree>
    <p:extLst>
      <p:ext uri="{BB962C8B-B14F-4D97-AF65-F5344CB8AC3E}">
        <p14:creationId xmlns:p14="http://schemas.microsoft.com/office/powerpoint/2010/main" xmlns="" val="30288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352E7DC-F471-4F14-BE31-CA97BE21B6A1}" type="datetime1">
              <a:rPr lang="en-US" smtClean="0"/>
              <a:pPr/>
              <a:t>1/27/2014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FBEB500-3C74-41C5-A351-357A776811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9F4833-91A2-4085-A3B6-074EB68E78A1}" type="datetime1">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EB500-3C74-41C5-A351-357A776811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3680C5-BD93-4C8D-A705-9416C6F0D8EB}" type="datetime1">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EB500-3C74-41C5-A351-357A776811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791456" y="6480048"/>
            <a:ext cx="2133600" cy="301752"/>
          </a:xfrm>
        </p:spPr>
        <p:txBody>
          <a:bodyPr/>
          <a:lstStyle/>
          <a:p>
            <a:fld id="{4BFC3F74-5D69-4032-B1AE-4506D4FC5C99}" type="datetime1">
              <a:rPr lang="en-US" smtClean="0"/>
              <a:pPr/>
              <a:t>1/27/2014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0FBEB500-3C74-41C5-A351-357A776811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A4DA8956-4BF3-428B-8338-B307989CE9F0}" type="datetime1">
              <a:rPr lang="en-US" smtClean="0"/>
              <a:pPr/>
              <a:t>1/27/2014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0FBEB500-3C74-41C5-A351-357A7768113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E27E0A6C-A7EF-4A89-9F98-3B4BB925A992}" type="datetime1">
              <a:rPr lang="en-US" smtClean="0"/>
              <a:pPr/>
              <a:t>1/27/2014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0FBEB500-3C74-41C5-A351-357A776811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F3BF832A-7ADB-4827-A6B8-2C610AADFFDA}" type="datetime1">
              <a:rPr lang="en-US" smtClean="0"/>
              <a:pPr/>
              <a:t>1/27/2014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FBEB500-3C74-41C5-A351-357A776811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8353BE-34BC-486C-8AEE-F53A75C46710}" type="datetime1">
              <a:rPr lang="en-US" smtClean="0"/>
              <a:pPr/>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EB500-3C74-41C5-A351-357A776811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3DD586A4-31A3-40FC-8C7C-57DE2E02F2F1}" type="datetime1">
              <a:rPr lang="en-US" smtClean="0"/>
              <a:pPr/>
              <a:t>1/27/2014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0FBEB500-3C74-41C5-A351-357A776811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6356997-4E41-43E4-8523-ED5C42DDB392}" type="datetime1">
              <a:rPr lang="en-US" smtClean="0"/>
              <a:pPr/>
              <a:t>1/27/2014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FBEB500-3C74-41C5-A351-357A776811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8D13554-C1C9-48E0-86EE-E76C7973FAC1}" type="datetime1">
              <a:rPr lang="en-US" smtClean="0"/>
              <a:pPr/>
              <a:t>1/27/2014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FBEB500-3C74-41C5-A351-357A776811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3CEB339-B289-447F-8A4E-97B289D68204}" type="datetime1">
              <a:rPr lang="en-US" smtClean="0"/>
              <a:pPr/>
              <a:t>1/27/2014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FBEB500-3C74-41C5-A351-357A7768113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hetrustadvisor.com/tag/digital-estate-plannin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stateplanning.com/Estate-Planning-for-Digital-Assets-and-Social-Medi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facebook.com/help/?faq=103897939701143#What-does-memorializing-an-account-mean?-Does-it-deactivate-or-delete-it?" TargetMode="External"/><Relationship Id="rId7" Type="http://schemas.openxmlformats.org/officeDocument/2006/relationships/hyperlink" Target="http://www.facebook.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facebook.com/help/?faq=265593773453448" TargetMode="External"/><Relationship Id="rId5" Type="http://schemas.openxmlformats.org/officeDocument/2006/relationships/hyperlink" Target="http://www.facebook.com/help/contact/?id=228813257197480" TargetMode="External"/><Relationship Id="rId4" Type="http://schemas.openxmlformats.org/officeDocument/2006/relationships/hyperlink" Target="http://www.facebook.com/help/contact.php?show_form=memorialize_special_request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privacy@twitter.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support.twitter.com/articles/87894-how-to-contact-twitter-about-a-deceased-use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help.linkedin.com/app/answers/detail/a_id/284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help.linkedin.com/app/answers/details/a_id/284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pple.com/legal/itunes/uk/terms.html#SAL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news.cnet.com/8301-13579_3-57505272-37/who-owns-your-downloaded-music-after-you-die/" TargetMode="External"/><Relationship Id="rId4" Type="http://schemas.openxmlformats.org/officeDocument/2006/relationships/hyperlink" Target="http://news.cnet.com/8301-13579_3-57505148-37/bruce-willis-to-take-on-apple-over-itunes-inheritance-updated/"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doe@comcast.n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mashable.com/2012/01/26/digital-assets-after-death/"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uniformlaws.org/Committee.aspx?title=Fiduciary%20Access%20to%20Digital%20Assets" TargetMode="External"/><Relationship Id="rId2" Type="http://schemas.openxmlformats.org/officeDocument/2006/relationships/hyperlink" Target="http://uniformlaws.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malegislature.gov/Bills/187/Senate/S754" TargetMode="External"/><Relationship Id="rId3" Type="http://schemas.openxmlformats.org/officeDocument/2006/relationships/hyperlink" Target="http://mgaleg.maryland.gov/2013RS/bills/sb/sb0029f.pdf" TargetMode="External"/><Relationship Id="rId7" Type="http://schemas.openxmlformats.org/officeDocument/2006/relationships/hyperlink" Target="https://malegislature.gov/Bills/188/Senate/S702" TargetMode="External"/><Relationship Id="rId2" Type="http://schemas.openxmlformats.org/officeDocument/2006/relationships/hyperlink" Target="http://www.mainelegislature.org/legis/bills/getPDF.asp?paper=HP0601&amp;item=3&amp;snum=126" TargetMode="External"/><Relationship Id="rId1" Type="http://schemas.openxmlformats.org/officeDocument/2006/relationships/slideLayout" Target="../slideLayouts/slideLayout2.xml"/><Relationship Id="rId6" Type="http://schemas.openxmlformats.org/officeDocument/2006/relationships/hyperlink" Target="https://malegislature.gov/Document/Bill/188/Senate/S702.pdf" TargetMode="External"/><Relationship Id="rId5" Type="http://schemas.openxmlformats.org/officeDocument/2006/relationships/hyperlink" Target="http://mgaleg.maryland.gov/2013RS/votes_comm/sb0029_jpr.pdf" TargetMode="External"/><Relationship Id="rId10" Type="http://schemas.openxmlformats.org/officeDocument/2006/relationships/hyperlink" Target="https://malegislature.gov/Bills/187/Senate/S02313" TargetMode="External"/><Relationship Id="rId4" Type="http://schemas.openxmlformats.org/officeDocument/2006/relationships/hyperlink" Target="http://mgaleg.maryland.gov/webmga/frmMain.aspx?pid=billpage&amp;stab=03&amp;id=SB0029&amp;tab=subject3&amp;ys=2013RS" TargetMode="External"/><Relationship Id="rId9" Type="http://schemas.openxmlformats.org/officeDocument/2006/relationships/hyperlink" Target="https://malegislature.gov/Bills/187/Senate/S2205/History"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gencourt.state.nh.us/house/committees/billtext.aspx?billnumber=HB0116.html" TargetMode="External"/><Relationship Id="rId13" Type="http://schemas.openxmlformats.org/officeDocument/2006/relationships/hyperlink" Target="http://open.nysenate.gov/legislation/bill/A823-2013" TargetMode="External"/><Relationship Id="rId3" Type="http://schemas.openxmlformats.org/officeDocument/2006/relationships/hyperlink" Target="http://legislature.mi.gov/doc.aspx?2012-HB-5929" TargetMode="External"/><Relationship Id="rId7" Type="http://schemas.openxmlformats.org/officeDocument/2006/relationships/hyperlink" Target="http://www.nebraskalegislature.gov/bills/view_bill.php?DocumentID=15623" TargetMode="External"/><Relationship Id="rId12" Type="http://schemas.openxmlformats.org/officeDocument/2006/relationships/hyperlink" Target="http://open.nysenate.gov/legislation/api/1.0/lrs-print/bill/A823-2013" TargetMode="External"/><Relationship Id="rId17" Type="http://schemas.openxmlformats.org/officeDocument/2006/relationships/hyperlink" Target="http://open.nysenate.gov/legislation/bill/A6729-2013" TargetMode="External"/><Relationship Id="rId2" Type="http://schemas.openxmlformats.org/officeDocument/2006/relationships/hyperlink" Target="http://www.legislature.mi.gov/documents/2011-2012/billintroduced/House/htm/2012-HIB-5929.htm" TargetMode="External"/><Relationship Id="rId16" Type="http://schemas.openxmlformats.org/officeDocument/2006/relationships/hyperlink" Target="http://open.nysenate.gov/legislation/api/1.0/lrs-print/bill/A6729-2013" TargetMode="External"/><Relationship Id="rId1" Type="http://schemas.openxmlformats.org/officeDocument/2006/relationships/slideLayout" Target="../slideLayouts/slideLayout2.xml"/><Relationship Id="rId6" Type="http://schemas.openxmlformats.org/officeDocument/2006/relationships/hyperlink" Target="http://www.nebraskalegislature.gov/FloorDocs/102/PDF/Intro/LB783.pdf" TargetMode="External"/><Relationship Id="rId11" Type="http://schemas.openxmlformats.org/officeDocument/2006/relationships/hyperlink" Target="http://legiscan.com/NJ/bill/A2943" TargetMode="External"/><Relationship Id="rId5" Type="http://schemas.openxmlformats.org/officeDocument/2006/relationships/hyperlink" Target="http://www.legislature.mi.gov/(S(xbkdh5nhex1qgtrytiwgeb55))/mileg.aspx?page=GetObject&amp;objectName=2013-SB-0293" TargetMode="External"/><Relationship Id="rId15" Type="http://schemas.openxmlformats.org/officeDocument/2006/relationships/hyperlink" Target="http://open.nysenate.gov/legislation/bill/A6034-2013" TargetMode="External"/><Relationship Id="rId10" Type="http://schemas.openxmlformats.org/officeDocument/2006/relationships/hyperlink" Target="http://legiscan.com/NJ/text/A2943/id/653517" TargetMode="External"/><Relationship Id="rId4" Type="http://schemas.openxmlformats.org/officeDocument/2006/relationships/hyperlink" Target="http://www.legislature.mi.gov/documents/2013-2014/billintroduced/Senate/pdf/2013-SIB-0293.pdf" TargetMode="External"/><Relationship Id="rId9" Type="http://schemas.openxmlformats.org/officeDocument/2006/relationships/hyperlink" Target="http://gencourt.state.nh.us/house/committees/HouseBillsinCommitteeDocket.aspx?lsr=81&amp;code=H10" TargetMode="External"/><Relationship Id="rId14" Type="http://schemas.openxmlformats.org/officeDocument/2006/relationships/hyperlink" Target="http://open.nysenate.gov/legislation/api/1.0/lrs-print/bill/A6034-2013"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legis.state.pa.us/CFDOCS/Legis/PN/Public/btCheck.cfm?txtType=PDF&amp;sessYr=2011&amp;sessInd=0&amp;billBody=H&amp;billTyp=B&amp;billNbr=2580&amp;pn=3959" TargetMode="External"/><Relationship Id="rId3" Type="http://schemas.openxmlformats.org/officeDocument/2006/relationships/hyperlink" Target="http://www.ncleg.net/gascripts/BillLookUp/BillLookUp.pl?Session=2013&amp;BillID=s279&amp;submitButton=Go" TargetMode="External"/><Relationship Id="rId7" Type="http://schemas.openxmlformats.org/officeDocument/2006/relationships/hyperlink" Target="https://olis.leg.state.or.us/liz/2013R1/Measures/Overview/SB54" TargetMode="External"/><Relationship Id="rId2" Type="http://schemas.openxmlformats.org/officeDocument/2006/relationships/hyperlink" Target="http://www.ncleg.net/Sessions/2013/Bills/Senate/PDF/S279v1.pdf" TargetMode="External"/><Relationship Id="rId1" Type="http://schemas.openxmlformats.org/officeDocument/2006/relationships/slideLayout" Target="../slideLayouts/slideLayout2.xml"/><Relationship Id="rId6" Type="http://schemas.openxmlformats.org/officeDocument/2006/relationships/hyperlink" Target="https://olis.leg.state.or.us/liz/2013R1/Measures/Text/SB54/Introduced" TargetMode="External"/><Relationship Id="rId11" Type="http://schemas.openxmlformats.org/officeDocument/2006/relationships/hyperlink" Target="http://www.richmondsunlight.com/bill/2013/sb914/" TargetMode="External"/><Relationship Id="rId5" Type="http://schemas.openxmlformats.org/officeDocument/2006/relationships/hyperlink" Target="http://www.legis.nd.gov/assembly/63-2013/bill-actions/ba1455.html" TargetMode="External"/><Relationship Id="rId10" Type="http://schemas.openxmlformats.org/officeDocument/2006/relationships/hyperlink" Target="http://leg1.state.va.us/cgi-bin/legp504.exe?131+ful+SB914+pdf" TargetMode="External"/><Relationship Id="rId4" Type="http://schemas.openxmlformats.org/officeDocument/2006/relationships/hyperlink" Target="http://www.legis.nd.gov/assembly/63-2013/documents/13-0714-02000.pdf?20130213115340" TargetMode="External"/><Relationship Id="rId9" Type="http://schemas.openxmlformats.org/officeDocument/2006/relationships/hyperlink" Target="http://www.legis.state.pa.us/cfdocs/billInfo/bill_history.cfm?syear=2011&amp;sind=0&amp;body=H&amp;type=B&amp;bn=2580"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uniformlaws.org/Committee.aspx?title=Fiduciary%20Access%20to%20Digital%20Asse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legislature.mi.gov/(S(k31w52qhnyjglw45yr1k5z45))/mileg.aspx?page=GetObject&amp;objectname=2012-HB-592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legislature.mi.gov/(S(rrhk3n2u1iptbe55scnvup45))/mileg.aspx?page=GetObject&amp;objectname=2013-SB-0293"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animabilis.com-stor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file:///\\pdadc\Dudek\The%20ElderLaw%20Report.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estateplanning.com/Estate-Planning-for-Digital-Assets-and-Social-Media/" TargetMode="External"/><Relationship Id="rId5" Type="http://schemas.openxmlformats.org/officeDocument/2006/relationships/hyperlink" Target="http://commlaw.cua.edu/res/docs/21-1/Perrone.pdf" TargetMode="External"/><Relationship Id="rId4" Type="http://schemas.openxmlformats.org/officeDocument/2006/relationships/hyperlink" Target="http://www.marketwatch.com/story/who-gets-your-digital-fortune-when-you-die-2014-01-1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blog.equifax.com/retirement/estate-planning-and-social-media-what-happens-to-your-account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nytimes.com/2013/05/26/technology/estate-planning-is-important-for-your-online-assets-too.html?_r=0" TargetMode="External"/><Relationship Id="rId4" Type="http://schemas.openxmlformats.org/officeDocument/2006/relationships/hyperlink" Target="http://estateplanninglawyersandiego.com/estate-planning-today-must-include-digital-assets-and-social-media/"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thetrustadvisor.com/tag/digital-estate-plann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uniformlaws.org/Committee.aspx?title=Fiduciary%20Access%20to%20Digital%20Assets" TargetMode="External"/><Relationship Id="rId4" Type="http://schemas.openxmlformats.org/officeDocument/2006/relationships/hyperlink" Target="http://www.pewresearch.org/fact-tank/2013/12/02/what-happens-to-your-digital-life-after-death/"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naela.org/NAELADocs/PDF/Library%20Tab/NAELANews_Vol25No5TwoPg.pdf" TargetMode="External"/><Relationship Id="rId7" Type="http://schemas.openxmlformats.org/officeDocument/2006/relationships/hyperlink" Target="http://online.wsj.com/news/articles/SB1000142412788732467720457818822036423134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foxnews.com/tech/2012/08/30/your-digital-will-how-to-share-your-data-after-death/" TargetMode="External"/><Relationship Id="rId5" Type="http://schemas.openxmlformats.org/officeDocument/2006/relationships/hyperlink" Target="http://www.huffingtonpost.com/rev-amy-ziettlow/what-does-managing-a-love_b_3461477.html" TargetMode="External"/><Relationship Id="rId4" Type="http://schemas.openxmlformats.org/officeDocument/2006/relationships/hyperlink" Target="http://www.legalnews.com/ingham/1294315"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phmulder@holland-law.com"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mailto:jessica@holland-law.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letters@smartmoney.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James.Lamm@gpmlaw.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david@davidshulmanlaw.com"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www.sofloridaestateplanning.com/"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pdudek@pekdadvocacy.com"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www.pekdadvocacy.com/"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Howard@GallowayCollens.com"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estateplanning.com/Estate-Planning-for-Digital-Assets-and-Social-Medi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stateplanning.com/Estate-Planning-for-Digital-Assets-and-Social-Medi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1425575"/>
            <a:ext cx="8062912" cy="1470025"/>
          </a:xfrm>
        </p:spPr>
        <p:txBody>
          <a:bodyPr/>
          <a:lstStyle/>
          <a:p>
            <a:pPr algn="ctr"/>
            <a:r>
              <a:rPr lang="en-US" b="1" dirty="0" smtClean="0"/>
              <a:t>Social Media </a:t>
            </a:r>
            <a:br>
              <a:rPr lang="en-US" b="1" dirty="0" smtClean="0"/>
            </a:br>
            <a:r>
              <a:rPr lang="en-US" b="1" dirty="0" smtClean="0"/>
              <a:t>Estate Planning</a:t>
            </a:r>
            <a:endParaRPr lang="en-US" b="1" dirty="0"/>
          </a:p>
        </p:txBody>
      </p:sp>
      <p:sp>
        <p:nvSpPr>
          <p:cNvPr id="3" name="Subtitle 2"/>
          <p:cNvSpPr>
            <a:spLocks noGrp="1"/>
          </p:cNvSpPr>
          <p:nvPr>
            <p:ph type="subTitle" idx="1"/>
          </p:nvPr>
        </p:nvSpPr>
        <p:spPr>
          <a:xfrm>
            <a:off x="540544" y="3469480"/>
            <a:ext cx="8062912" cy="2321720"/>
          </a:xfrm>
        </p:spPr>
        <p:txBody>
          <a:bodyPr>
            <a:normAutofit/>
          </a:bodyPr>
          <a:lstStyle/>
          <a:p>
            <a:pPr algn="ctr"/>
            <a:r>
              <a:rPr lang="en-US" b="1" dirty="0" smtClean="0"/>
              <a:t>Presented by:</a:t>
            </a:r>
          </a:p>
          <a:p>
            <a:pPr algn="ctr"/>
            <a:r>
              <a:rPr lang="en-US" b="1" dirty="0" smtClean="0"/>
              <a:t>Patricia E. Kefalas Dudek</a:t>
            </a:r>
          </a:p>
          <a:p>
            <a:pPr algn="ctr"/>
            <a:r>
              <a:rPr lang="en-US" b="1" dirty="0" smtClean="0"/>
              <a:t>&amp;</a:t>
            </a:r>
          </a:p>
          <a:p>
            <a:pPr algn="ctr"/>
            <a:r>
              <a:rPr lang="en-US" b="1" dirty="0" smtClean="0"/>
              <a:t>Howard H. Collens</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67494"/>
            <a:ext cx="8229600" cy="1027906"/>
          </a:xfrm>
        </p:spPr>
        <p:txBody>
          <a:bodyPr/>
          <a:lstStyle/>
          <a:p>
            <a:pPr algn="ctr"/>
            <a:r>
              <a:rPr lang="en-US" b="1" dirty="0" smtClean="0"/>
              <a:t>Provide Access</a:t>
            </a:r>
            <a:endParaRPr lang="en-US" dirty="0"/>
          </a:p>
        </p:txBody>
      </p:sp>
      <p:sp>
        <p:nvSpPr>
          <p:cNvPr id="3" name="Content Placeholder 2"/>
          <p:cNvSpPr>
            <a:spLocks noGrp="1"/>
          </p:cNvSpPr>
          <p:nvPr>
            <p:ph idx="4294967295"/>
          </p:nvPr>
        </p:nvSpPr>
        <p:spPr>
          <a:xfrm>
            <a:off x="152400" y="1219200"/>
            <a:ext cx="8763000" cy="5486400"/>
          </a:xfrm>
        </p:spPr>
        <p:txBody>
          <a:bodyPr>
            <a:normAutofit/>
          </a:bodyPr>
          <a:lstStyle/>
          <a:p>
            <a:r>
              <a:rPr lang="en-US" sz="2000" dirty="0" smtClean="0"/>
              <a:t>Create a document and note if the property is personal or has monetary value</a:t>
            </a:r>
          </a:p>
          <a:p>
            <a:pPr marL="919163" indent="-382588" algn="ctr">
              <a:buNone/>
            </a:pPr>
            <a:r>
              <a:rPr lang="en-US" sz="2000" b="1" u="sng" dirty="0" smtClean="0"/>
              <a:t>Examples of note</a:t>
            </a:r>
          </a:p>
          <a:p>
            <a:pPr marL="919163" indent="-382588" algn="ctr">
              <a:buNone/>
            </a:pPr>
            <a:endParaRPr lang="en-US" sz="2000" b="1" u="sng" dirty="0" smtClean="0"/>
          </a:p>
          <a:p>
            <a:pPr marL="919163" indent="-382588" algn="ctr">
              <a:buNone/>
            </a:pPr>
            <a:endParaRPr lang="en-US" sz="2000" b="1" u="sng" dirty="0" smtClean="0"/>
          </a:p>
          <a:p>
            <a:pPr marL="919163" indent="-382588" algn="ctr">
              <a:buNone/>
            </a:pPr>
            <a:endParaRPr lang="en-US" sz="2000" b="1" u="sng" dirty="0" smtClean="0"/>
          </a:p>
          <a:p>
            <a:pPr algn="ctr">
              <a:buNone/>
            </a:pPr>
            <a:endParaRPr lang="en-US" sz="500" dirty="0" smtClean="0"/>
          </a:p>
          <a:p>
            <a:pPr algn="ctr">
              <a:buNone/>
            </a:pPr>
            <a:endParaRPr lang="en-US" sz="500" dirty="0" smtClean="0"/>
          </a:p>
          <a:p>
            <a:pPr algn="ctr">
              <a:buNone/>
            </a:pPr>
            <a:endParaRPr lang="en-US" sz="500" dirty="0" smtClean="0"/>
          </a:p>
          <a:p>
            <a:pPr algn="ctr">
              <a:buNone/>
            </a:pPr>
            <a:endParaRPr lang="en-US" sz="500" dirty="0" smtClean="0"/>
          </a:p>
        </p:txBody>
      </p:sp>
      <p:pic>
        <p:nvPicPr>
          <p:cNvPr id="5" name="Picture 4" descr="Digital-Property-1024x667.jpg"/>
          <p:cNvPicPr>
            <a:picLocks noChangeAspect="1"/>
          </p:cNvPicPr>
          <p:nvPr/>
        </p:nvPicPr>
        <p:blipFill>
          <a:blip r:embed="rId2" cstate="print"/>
          <a:stretch>
            <a:fillRect/>
          </a:stretch>
        </p:blipFill>
        <p:spPr>
          <a:xfrm>
            <a:off x="838200" y="2438400"/>
            <a:ext cx="7467600" cy="3733800"/>
          </a:xfrm>
          <a:prstGeom prst="rect">
            <a:avLst/>
          </a:prstGeom>
        </p:spPr>
      </p:pic>
      <p:sp>
        <p:nvSpPr>
          <p:cNvPr id="6" name="Rectangle 5"/>
          <p:cNvSpPr/>
          <p:nvPr/>
        </p:nvSpPr>
        <p:spPr>
          <a:xfrm>
            <a:off x="1295400" y="6248400"/>
            <a:ext cx="6553200" cy="307777"/>
          </a:xfrm>
          <a:prstGeom prst="rect">
            <a:avLst/>
          </a:prstGeom>
        </p:spPr>
        <p:txBody>
          <a:bodyPr wrap="square">
            <a:spAutoFit/>
          </a:bodyPr>
          <a:lstStyle/>
          <a:p>
            <a:pPr algn="ctr"/>
            <a:r>
              <a:rPr lang="en-US" sz="1400" dirty="0" smtClean="0"/>
              <a:t>Excerpt from: </a:t>
            </a:r>
            <a:r>
              <a:rPr lang="en-US" sz="1400" dirty="0" smtClean="0">
                <a:hlinkClick r:id="rId3"/>
              </a:rPr>
              <a:t>The Trust Advisor</a:t>
            </a:r>
            <a:endParaRPr lang="en-US" sz="1400" dirty="0"/>
          </a:p>
        </p:txBody>
      </p:sp>
      <p:sp>
        <p:nvSpPr>
          <p:cNvPr id="7" name="Slide Number Placeholder 6"/>
          <p:cNvSpPr>
            <a:spLocks noGrp="1"/>
          </p:cNvSpPr>
          <p:nvPr>
            <p:ph type="sldNum" sz="quarter" idx="12"/>
          </p:nvPr>
        </p:nvSpPr>
        <p:spPr/>
        <p:txBody>
          <a:bodyPr/>
          <a:lstStyle/>
          <a:p>
            <a:fld id="{0FBEB500-3C74-41C5-A351-357A7768113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029494"/>
            <a:ext cx="8229600" cy="875506"/>
          </a:xfrm>
        </p:spPr>
        <p:txBody>
          <a:bodyPr/>
          <a:lstStyle/>
          <a:p>
            <a:pPr algn="ctr"/>
            <a:r>
              <a:rPr lang="en-US" b="1" dirty="0" smtClean="0">
                <a:effectLst/>
              </a:rPr>
              <a:t>Provide Instructions</a:t>
            </a:r>
            <a:endParaRPr lang="en-US" dirty="0">
              <a:effectLst/>
            </a:endParaRPr>
          </a:p>
        </p:txBody>
      </p:sp>
      <p:sp>
        <p:nvSpPr>
          <p:cNvPr id="3" name="Content Placeholder 2"/>
          <p:cNvSpPr>
            <a:spLocks noGrp="1"/>
          </p:cNvSpPr>
          <p:nvPr>
            <p:ph idx="4294967295"/>
          </p:nvPr>
        </p:nvSpPr>
        <p:spPr>
          <a:xfrm>
            <a:off x="152400" y="2286000"/>
            <a:ext cx="8763000" cy="3962400"/>
          </a:xfrm>
        </p:spPr>
        <p:txBody>
          <a:bodyPr>
            <a:normAutofit/>
          </a:bodyPr>
          <a:lstStyle/>
          <a:p>
            <a:r>
              <a:rPr lang="en-US" sz="2000" dirty="0" smtClean="0"/>
              <a:t>If you want a site to continue, for example if you have a website or blog, you need to leave instructions for keeping it up or having someone take it over and continue it. </a:t>
            </a:r>
          </a:p>
          <a:p>
            <a:r>
              <a:rPr lang="en-US" sz="2000" dirty="0" smtClean="0"/>
              <a:t>If a site is currently producing or could produce revenue (e-books, photography, videos, blogs), make sure your successor knows this. </a:t>
            </a:r>
          </a:p>
          <a:p>
            <a:r>
              <a:rPr lang="en-US" sz="2000" dirty="0" smtClean="0"/>
              <a:t>If there are things on your computer or hard drive that you want to pass on (scanned family photos, ancestry research, a book you have been writing), put them in a “Do Not Delete” folder and include it on your inventory list.</a:t>
            </a:r>
            <a:endParaRPr lang="en-US" sz="500" dirty="0" smtClean="0"/>
          </a:p>
          <a:p>
            <a:pPr algn="ctr">
              <a:buNone/>
            </a:pPr>
            <a:endParaRPr lang="en-US" sz="500" dirty="0" smtClean="0"/>
          </a:p>
          <a:p>
            <a:pPr algn="ctr">
              <a:buNone/>
            </a:pPr>
            <a:endParaRPr lang="en-US" sz="1400" dirty="0" smtClean="0"/>
          </a:p>
          <a:p>
            <a:pPr algn="ctr">
              <a:buNone/>
            </a:pPr>
            <a:r>
              <a:rPr lang="en-US" sz="1400" dirty="0" smtClean="0"/>
              <a:t>Excerpt from: </a:t>
            </a:r>
            <a:r>
              <a:rPr lang="en-US" sz="1400" dirty="0" smtClean="0">
                <a:hlinkClick r:id="rId3"/>
              </a:rPr>
              <a:t>Estate Planning for Digital Assets and Social Media</a:t>
            </a:r>
            <a:endParaRPr lang="en-US" sz="1400" dirty="0"/>
          </a:p>
        </p:txBody>
      </p:sp>
      <p:sp>
        <p:nvSpPr>
          <p:cNvPr id="4" name="Slide Number Placeholder 3"/>
          <p:cNvSpPr>
            <a:spLocks noGrp="1"/>
          </p:cNvSpPr>
          <p:nvPr>
            <p:ph type="sldNum" sz="quarter" idx="12"/>
          </p:nvPr>
        </p:nvSpPr>
        <p:spPr/>
        <p:txBody>
          <a:bodyPr/>
          <a:lstStyle/>
          <a:p>
            <a:fld id="{0FBEB500-3C74-41C5-A351-357A7768113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875506"/>
          </a:xfrm>
        </p:spPr>
        <p:txBody>
          <a:bodyPr/>
          <a:lstStyle/>
          <a:p>
            <a:pPr algn="ctr"/>
            <a:r>
              <a:rPr lang="en-US" b="1" dirty="0" smtClean="0">
                <a:effectLst/>
              </a:rPr>
              <a:t>Templates</a:t>
            </a:r>
            <a:endParaRPr lang="en-US" b="1" dirty="0">
              <a:effectLst/>
            </a:endParaRPr>
          </a:p>
        </p:txBody>
      </p:sp>
      <p:sp>
        <p:nvSpPr>
          <p:cNvPr id="4" name="Slide Number Placeholder 3"/>
          <p:cNvSpPr>
            <a:spLocks noGrp="1"/>
          </p:cNvSpPr>
          <p:nvPr>
            <p:ph type="sldNum" sz="quarter" idx="12"/>
          </p:nvPr>
        </p:nvSpPr>
        <p:spPr/>
        <p:txBody>
          <a:bodyPr/>
          <a:lstStyle/>
          <a:p>
            <a:fld id="{833D2CDE-7A3C-4383-B412-D56F82E16B2A}" type="slidenum">
              <a:rPr lang="en-US" smtClean="0"/>
              <a:pPr/>
              <a:t>12</a:t>
            </a:fld>
            <a:endParaRPr lang="en-US" dirty="0"/>
          </a:p>
        </p:txBody>
      </p:sp>
      <p:graphicFrame>
        <p:nvGraphicFramePr>
          <p:cNvPr id="6" name="Object 5"/>
          <p:cNvGraphicFramePr>
            <a:graphicFrameLocks noChangeAspect="1"/>
          </p:cNvGraphicFramePr>
          <p:nvPr/>
        </p:nvGraphicFramePr>
        <p:xfrm>
          <a:off x="1922463" y="0"/>
          <a:ext cx="5299075" cy="6858000"/>
        </p:xfrm>
        <a:graphic>
          <a:graphicData uri="http://schemas.openxmlformats.org/presentationml/2006/ole">
            <p:oleObj spid="_x0000_s5124" name="Acrobat Document" r:id="rId4" imgW="5830114" imgH="7542857" progId="AcroExch.Document.7">
              <p:embed/>
            </p:oleObj>
          </a:graphicData>
        </a:graphic>
      </p:graphicFrame>
    </p:spTree>
    <p:extLst>
      <p:ext uri="{BB962C8B-B14F-4D97-AF65-F5344CB8AC3E}">
        <p14:creationId xmlns:p14="http://schemas.microsoft.com/office/powerpoint/2010/main" xmlns="" val="3747992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BEB500-3C74-41C5-A351-357A7768113B}" type="slidenum">
              <a:rPr lang="en-US" smtClean="0"/>
              <a:pPr/>
              <a:t>13</a:t>
            </a:fld>
            <a:endParaRPr lang="en-US"/>
          </a:p>
        </p:txBody>
      </p:sp>
      <p:graphicFrame>
        <p:nvGraphicFramePr>
          <p:cNvPr id="3" name="Object 2"/>
          <p:cNvGraphicFramePr>
            <a:graphicFrameLocks noChangeAspect="1"/>
          </p:cNvGraphicFramePr>
          <p:nvPr/>
        </p:nvGraphicFramePr>
        <p:xfrm>
          <a:off x="1922463" y="0"/>
          <a:ext cx="5299075" cy="6858000"/>
        </p:xfrm>
        <a:graphic>
          <a:graphicData uri="http://schemas.openxmlformats.org/presentationml/2006/ole">
            <p:oleObj spid="_x0000_s6148" name="Acrobat Document" r:id="rId3" imgW="5830114" imgH="7542857" progId="AcroExch.Document.7">
              <p:embed/>
            </p:oleObj>
          </a:graphicData>
        </a:graphic>
      </p:graphicFrame>
    </p:spTree>
    <p:extLst>
      <p:ext uri="{BB962C8B-B14F-4D97-AF65-F5344CB8AC3E}">
        <p14:creationId xmlns:p14="http://schemas.microsoft.com/office/powerpoint/2010/main" xmlns="" val="2038804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161288"/>
          </a:xfrm>
        </p:spPr>
        <p:txBody>
          <a:bodyPr>
            <a:noAutofit/>
          </a:bodyPr>
          <a:lstStyle/>
          <a:p>
            <a:pPr algn="ctr"/>
            <a:r>
              <a:rPr lang="en-US" sz="4000" b="1" dirty="0" smtClean="0">
                <a:effectLst/>
              </a:rPr>
              <a:t>Where should I note my intent?</a:t>
            </a:r>
            <a:endParaRPr lang="en-US" sz="4000" b="1" dirty="0">
              <a:effectLst/>
            </a:endParaRPr>
          </a:p>
        </p:txBody>
      </p:sp>
      <p:sp>
        <p:nvSpPr>
          <p:cNvPr id="3" name="Content Placeholder 2"/>
          <p:cNvSpPr>
            <a:spLocks noGrp="1"/>
          </p:cNvSpPr>
          <p:nvPr>
            <p:ph idx="4294967295"/>
          </p:nvPr>
        </p:nvSpPr>
        <p:spPr>
          <a:xfrm>
            <a:off x="457200" y="1882808"/>
            <a:ext cx="8229600" cy="4572000"/>
          </a:xfrm>
        </p:spPr>
        <p:txBody>
          <a:bodyPr>
            <a:normAutofit fontScale="92500" lnSpcReduction="20000"/>
          </a:bodyPr>
          <a:lstStyle/>
          <a:p>
            <a:r>
              <a:rPr lang="en-US" sz="2200" b="1" u="sng" dirty="0" smtClean="0">
                <a:solidFill>
                  <a:schemeClr val="accent3">
                    <a:lumMod val="75000"/>
                  </a:schemeClr>
                </a:solidFill>
              </a:rPr>
              <a:t>Powers of Attorney</a:t>
            </a:r>
          </a:p>
          <a:p>
            <a:pPr>
              <a:buNone/>
            </a:pPr>
            <a:endParaRPr lang="en-US" sz="2900" b="1" u="sng" dirty="0" smtClean="0">
              <a:solidFill>
                <a:schemeClr val="accent3">
                  <a:lumMod val="75000"/>
                </a:schemeClr>
              </a:solidFill>
            </a:endParaRPr>
          </a:p>
          <a:p>
            <a:pPr>
              <a:buNone/>
            </a:pPr>
            <a:r>
              <a:rPr lang="en-US" sz="2900" dirty="0" smtClean="0"/>
              <a:t>	</a:t>
            </a:r>
            <a:r>
              <a:rPr lang="en-US" sz="2200" b="1" dirty="0" smtClean="0"/>
              <a:t>Sample language: Electronic and Social Media. </a:t>
            </a:r>
            <a:r>
              <a:rPr lang="en-US" sz="2200" dirty="0" smtClean="0"/>
              <a:t>To access any and all of my online accounts; to obtain, use or change any of my usernames and/or passwords to any of my online accounts; to manage, add, delete, modify, curate, archive, maintain, and increase access or limit access to any of my online content; to transfer ownership rights and to maintain, modify, delete, or cancel any of my online accounts.  Such powers shall apply to all of my social media accounts, including but not limited to Facebook, Twitter, LinkedIn, corporate affinity and points programs, banking and financial institution on-line access points, any and all data and photo archiving sites, blogs and websites of mine whether I am maintaining such accounts in my individual name, through a business, through a pseudonym or anonymously.</a:t>
            </a:r>
          </a:p>
          <a:p>
            <a:pPr>
              <a:buNone/>
            </a:pPr>
            <a:endParaRPr lang="en-US" sz="2900" dirty="0" smtClean="0"/>
          </a:p>
          <a:p>
            <a:pPr>
              <a:buNone/>
            </a:pPr>
            <a:endParaRPr lang="en-US" dirty="0" smtClean="0"/>
          </a:p>
        </p:txBody>
      </p:sp>
      <p:sp>
        <p:nvSpPr>
          <p:cNvPr id="4" name="Slide Number Placeholder 3"/>
          <p:cNvSpPr>
            <a:spLocks noGrp="1"/>
          </p:cNvSpPr>
          <p:nvPr>
            <p:ph type="sldNum" sz="quarter" idx="12"/>
          </p:nvPr>
        </p:nvSpPr>
        <p:spPr/>
        <p:txBody>
          <a:bodyPr/>
          <a:lstStyle/>
          <a:p>
            <a:fld id="{833D2CDE-7A3C-4383-B412-D56F82E16B2A}"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399032"/>
          </a:xfrm>
        </p:spPr>
        <p:txBody>
          <a:bodyPr/>
          <a:lstStyle/>
          <a:p>
            <a:pPr algn="ctr"/>
            <a:r>
              <a:rPr lang="en-US" b="1" dirty="0" smtClean="0">
                <a:effectLst/>
              </a:rPr>
              <a:t>Where should I note my intent?</a:t>
            </a:r>
            <a:endParaRPr lang="en-US" b="1" dirty="0">
              <a:effectLst/>
            </a:endParaRPr>
          </a:p>
        </p:txBody>
      </p:sp>
      <p:sp>
        <p:nvSpPr>
          <p:cNvPr id="3" name="Content Placeholder 2"/>
          <p:cNvSpPr>
            <a:spLocks noGrp="1"/>
          </p:cNvSpPr>
          <p:nvPr>
            <p:ph idx="4294967295"/>
          </p:nvPr>
        </p:nvSpPr>
        <p:spPr>
          <a:xfrm>
            <a:off x="228600" y="1295400"/>
            <a:ext cx="8686800" cy="5159408"/>
          </a:xfrm>
        </p:spPr>
        <p:txBody>
          <a:bodyPr>
            <a:noAutofit/>
          </a:bodyPr>
          <a:lstStyle/>
          <a:p>
            <a:r>
              <a:rPr lang="en-US" sz="2000" b="1" u="sng" dirty="0" smtClean="0">
                <a:solidFill>
                  <a:schemeClr val="accent3">
                    <a:lumMod val="75000"/>
                  </a:schemeClr>
                </a:solidFill>
              </a:rPr>
              <a:t>Last Will and Testament</a:t>
            </a:r>
          </a:p>
          <a:p>
            <a:pPr>
              <a:buNone/>
            </a:pPr>
            <a:endParaRPr lang="en-US" sz="2000" b="1" u="sng" dirty="0" smtClean="0">
              <a:solidFill>
                <a:schemeClr val="accent3">
                  <a:lumMod val="75000"/>
                </a:schemeClr>
              </a:solidFill>
            </a:endParaRPr>
          </a:p>
          <a:p>
            <a:pPr>
              <a:buNone/>
            </a:pPr>
            <a:r>
              <a:rPr lang="en-US" sz="2000" dirty="0" smtClean="0"/>
              <a:t>	 </a:t>
            </a:r>
            <a:r>
              <a:rPr lang="en-US" sz="2000" b="1" dirty="0" smtClean="0"/>
              <a:t>Sample Language: Electronic and Social Media. </a:t>
            </a:r>
            <a:r>
              <a:rPr lang="en-US" sz="2000" dirty="0" smtClean="0"/>
              <a:t>To access any and all of my online accounts; to obtain, use or change any of my usernames and/or passwords to any of my online accounts; to manage, add, delete, modify, curate, archive, maintain, and increase access or limit access to any of my online content; to transfer ownership rights and to maintain, modify, delete, or cancel any of my online accounts.  Such powers shall apply to all of my social media accounts, including but not limited to Facebook, Twitter, LinkedIn, corporate affinity and points programs, banking and financial institution on-line access points, any and all data and photo archiving sites, blogs and websites of mine whether I am maintaining such accounts in my individual name, through a business, through a pseudonym or anonymously.</a:t>
            </a:r>
          </a:p>
          <a:p>
            <a:pPr>
              <a:buNone/>
            </a:pPr>
            <a:endParaRPr lang="en-US" sz="2000" dirty="0" smtClean="0"/>
          </a:p>
          <a:p>
            <a:pPr>
              <a:buNone/>
            </a:pPr>
            <a:endParaRPr lang="en-US" sz="2000" dirty="0" smtClean="0"/>
          </a:p>
          <a:p>
            <a:pPr>
              <a:buNone/>
            </a:pPr>
            <a:r>
              <a:rPr lang="en-US" sz="2000" dirty="0" smtClean="0"/>
              <a:t>	</a:t>
            </a:r>
            <a:endParaRPr lang="en-US" sz="2000" b="1" dirty="0" smtClean="0"/>
          </a:p>
          <a:p>
            <a:pPr>
              <a:buNone/>
            </a:pPr>
            <a:endParaRPr lang="en-US" sz="2000"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
            <a:ext cx="8229600" cy="1399032"/>
          </a:xfrm>
        </p:spPr>
        <p:txBody>
          <a:bodyPr/>
          <a:lstStyle/>
          <a:p>
            <a:pPr algn="ctr"/>
            <a:r>
              <a:rPr lang="en-US" b="1" dirty="0" smtClean="0">
                <a:effectLst/>
              </a:rPr>
              <a:t>Where should I note my intent?</a:t>
            </a:r>
            <a:endParaRPr lang="en-US" b="1" dirty="0">
              <a:effectLst/>
            </a:endParaRPr>
          </a:p>
        </p:txBody>
      </p:sp>
      <p:sp>
        <p:nvSpPr>
          <p:cNvPr id="3" name="Content Placeholder 2"/>
          <p:cNvSpPr>
            <a:spLocks noGrp="1"/>
          </p:cNvSpPr>
          <p:nvPr>
            <p:ph idx="4294967295"/>
          </p:nvPr>
        </p:nvSpPr>
        <p:spPr>
          <a:xfrm>
            <a:off x="228600" y="1469992"/>
            <a:ext cx="8458200" cy="5159408"/>
          </a:xfrm>
        </p:spPr>
        <p:txBody>
          <a:bodyPr>
            <a:noAutofit/>
          </a:bodyPr>
          <a:lstStyle/>
          <a:p>
            <a:r>
              <a:rPr lang="en-US" sz="2000" b="1" u="sng" dirty="0" smtClean="0">
                <a:solidFill>
                  <a:schemeClr val="accent3">
                    <a:lumMod val="75000"/>
                  </a:schemeClr>
                </a:solidFill>
              </a:rPr>
              <a:t>Revocable Living Trust</a:t>
            </a:r>
          </a:p>
          <a:p>
            <a:pPr>
              <a:buNone/>
            </a:pPr>
            <a:r>
              <a:rPr lang="en-US" sz="2000" dirty="0" smtClean="0"/>
              <a:t>	</a:t>
            </a:r>
            <a:r>
              <a:rPr lang="en-US" sz="2000" b="1" dirty="0" smtClean="0"/>
              <a:t>Sample Language: Electronic and Social Media.</a:t>
            </a:r>
            <a:r>
              <a:rPr lang="en-US" sz="2000" dirty="0" smtClean="0"/>
              <a:t> To access any and all of </a:t>
            </a:r>
            <a:r>
              <a:rPr lang="en-US" sz="2000" dirty="0" err="1" smtClean="0"/>
              <a:t>Settlor’s</a:t>
            </a:r>
            <a:r>
              <a:rPr lang="en-US" sz="2000" dirty="0" smtClean="0"/>
              <a:t> online accounts; to obtain, use or change any of </a:t>
            </a:r>
            <a:r>
              <a:rPr lang="en-US" sz="2000" dirty="0" err="1" smtClean="0"/>
              <a:t>Settlor’s</a:t>
            </a:r>
            <a:r>
              <a:rPr lang="en-US" sz="2000" dirty="0" smtClean="0"/>
              <a:t> usernames and/or passwords to any of </a:t>
            </a:r>
            <a:r>
              <a:rPr lang="en-US" sz="2000" dirty="0" err="1" smtClean="0"/>
              <a:t>Settlor’s</a:t>
            </a:r>
            <a:r>
              <a:rPr lang="en-US" sz="2000" dirty="0" smtClean="0"/>
              <a:t> online accounts; to manage, add, delete, modify, curate, archive, maintain, and increase access or limit access to any of </a:t>
            </a:r>
            <a:r>
              <a:rPr lang="en-US" sz="2000" dirty="0" err="1" smtClean="0"/>
              <a:t>Settlor’s</a:t>
            </a:r>
            <a:r>
              <a:rPr lang="en-US" sz="2000" dirty="0" smtClean="0"/>
              <a:t> online content; to transfer ownership rights and to maintain, modify, delete, or cancel any of </a:t>
            </a:r>
            <a:r>
              <a:rPr lang="en-US" sz="2000" dirty="0" err="1" smtClean="0"/>
              <a:t>Settlor’s</a:t>
            </a:r>
            <a:r>
              <a:rPr lang="en-US" sz="2000" dirty="0" smtClean="0"/>
              <a:t> online accounts. Such powers shall apply to all of </a:t>
            </a:r>
            <a:r>
              <a:rPr lang="en-US" sz="2000" dirty="0" err="1" smtClean="0"/>
              <a:t>Settlor’s</a:t>
            </a:r>
            <a:r>
              <a:rPr lang="en-US" sz="2000" dirty="0" smtClean="0"/>
              <a:t> social media accounts, including but not limited to Facebook, Twitter, LinkedIn, corporate affinity and points programs, banking and financial institution on-line access points, any and all data and photo archiving sites, blogs and websites of </a:t>
            </a:r>
            <a:r>
              <a:rPr lang="en-US" sz="2000" dirty="0" err="1" smtClean="0"/>
              <a:t>Settlor’s</a:t>
            </a:r>
            <a:r>
              <a:rPr lang="en-US" sz="2000" dirty="0" smtClean="0"/>
              <a:t> whether </a:t>
            </a:r>
            <a:r>
              <a:rPr lang="en-US" sz="2000" dirty="0" err="1" smtClean="0"/>
              <a:t>Settlor</a:t>
            </a:r>
            <a:r>
              <a:rPr lang="en-US" sz="2000" dirty="0" smtClean="0"/>
              <a:t> is maintaining such accounts in </a:t>
            </a:r>
            <a:r>
              <a:rPr lang="en-US" sz="2000" dirty="0" err="1" smtClean="0"/>
              <a:t>Settlor’s</a:t>
            </a:r>
            <a:r>
              <a:rPr lang="en-US" sz="2000" dirty="0" smtClean="0"/>
              <a:t> individual name, through a business, through a pseudonym or anonymously.</a:t>
            </a:r>
          </a:p>
          <a:p>
            <a:pPr>
              <a:buNone/>
            </a:pPr>
            <a:endParaRPr lang="en-US" sz="2000"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82168"/>
            <a:ext cx="8229600" cy="1399032"/>
          </a:xfrm>
        </p:spPr>
        <p:txBody>
          <a:bodyPr/>
          <a:lstStyle/>
          <a:p>
            <a:pPr algn="ctr"/>
            <a:r>
              <a:rPr lang="en-US" b="1" dirty="0" smtClean="0">
                <a:effectLst/>
              </a:rPr>
              <a:t>Where should I note my intent?</a:t>
            </a:r>
            <a:endParaRPr lang="en-US" b="1" dirty="0">
              <a:effectLst/>
            </a:endParaRPr>
          </a:p>
        </p:txBody>
      </p:sp>
      <p:sp>
        <p:nvSpPr>
          <p:cNvPr id="3" name="Content Placeholder 2"/>
          <p:cNvSpPr>
            <a:spLocks noGrp="1"/>
          </p:cNvSpPr>
          <p:nvPr>
            <p:ph idx="4294967295"/>
          </p:nvPr>
        </p:nvSpPr>
        <p:spPr>
          <a:xfrm>
            <a:off x="457200" y="2514600"/>
            <a:ext cx="8229600" cy="3940208"/>
          </a:xfrm>
        </p:spPr>
        <p:txBody>
          <a:bodyPr>
            <a:normAutofit/>
          </a:bodyPr>
          <a:lstStyle/>
          <a:p>
            <a:pPr>
              <a:lnSpc>
                <a:spcPct val="80000"/>
              </a:lnSpc>
            </a:pPr>
            <a:r>
              <a:rPr lang="en-US" sz="2000" b="1" u="sng" dirty="0" smtClean="0">
                <a:solidFill>
                  <a:schemeClr val="accent3">
                    <a:lumMod val="75000"/>
                  </a:schemeClr>
                </a:solidFill>
              </a:rPr>
              <a:t>General Assignment</a:t>
            </a:r>
          </a:p>
          <a:p>
            <a:pPr>
              <a:buNone/>
            </a:pPr>
            <a:endParaRPr lang="en-US" sz="2000" dirty="0" smtClean="0"/>
          </a:p>
          <a:p>
            <a:pPr>
              <a:buNone/>
            </a:pPr>
            <a:r>
              <a:rPr lang="en-US" sz="2000" dirty="0" smtClean="0"/>
              <a:t>	</a:t>
            </a:r>
            <a:r>
              <a:rPr lang="en-US" sz="2000" b="1" dirty="0" smtClean="0"/>
              <a:t>Sample Language:</a:t>
            </a:r>
            <a:r>
              <a:rPr lang="en-US" sz="2000" dirty="0" smtClean="0"/>
              <a:t> To the extent possible this assignment shall also act as delivery of all of my social media accounts, including but not limited to Facebook, Twitter, LinkedIn, any and all data and photo archiving sites, blogs and websites of mine whether I am maintaining such accounts in my individual name, through a pseudonym or anonymously.  </a:t>
            </a:r>
          </a:p>
          <a:p>
            <a:pPr>
              <a:buNone/>
            </a:pPr>
            <a:endParaRPr lang="en-US" b="1" dirty="0" smtClean="0"/>
          </a:p>
          <a:p>
            <a:pPr>
              <a:buNone/>
            </a:pPr>
            <a:endParaRPr lang="en-US" dirty="0" smtClean="0"/>
          </a:p>
        </p:txBody>
      </p:sp>
      <p:sp>
        <p:nvSpPr>
          <p:cNvPr id="4" name="Slide Number Placeholder 3"/>
          <p:cNvSpPr>
            <a:spLocks noGrp="1"/>
          </p:cNvSpPr>
          <p:nvPr>
            <p:ph type="sldNum" sz="quarter" idx="12"/>
          </p:nvPr>
        </p:nvSpPr>
        <p:spPr/>
        <p:txBody>
          <a:bodyPr/>
          <a:lstStyle/>
          <a:p>
            <a:fld id="{833D2CDE-7A3C-4383-B412-D56F82E16B2A}"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53294"/>
            <a:ext cx="8229600" cy="951706"/>
          </a:xfrm>
        </p:spPr>
        <p:txBody>
          <a:bodyPr/>
          <a:lstStyle/>
          <a:p>
            <a:pPr algn="ctr"/>
            <a:r>
              <a:rPr lang="en-US" b="1" dirty="0" smtClean="0">
                <a:effectLst/>
              </a:rPr>
              <a:t>INVENTORY</a:t>
            </a:r>
            <a:endParaRPr lang="en-US" b="1" dirty="0">
              <a:effectLst/>
            </a:endParaRPr>
          </a:p>
        </p:txBody>
      </p:sp>
      <p:sp>
        <p:nvSpPr>
          <p:cNvPr id="3" name="Content Placeholder 2"/>
          <p:cNvSpPr>
            <a:spLocks noGrp="1"/>
          </p:cNvSpPr>
          <p:nvPr>
            <p:ph idx="4294967295"/>
          </p:nvPr>
        </p:nvSpPr>
        <p:spPr>
          <a:xfrm>
            <a:off x="457200" y="2340008"/>
            <a:ext cx="8229600" cy="3527392"/>
          </a:xfrm>
        </p:spPr>
        <p:txBody>
          <a:bodyPr>
            <a:normAutofit/>
          </a:bodyPr>
          <a:lstStyle/>
          <a:p>
            <a:pPr>
              <a:buNone/>
            </a:pPr>
            <a:r>
              <a:rPr lang="en-US" sz="2000" dirty="0" smtClean="0"/>
              <a:t>Decide “what has value” (not just financial value).</a:t>
            </a:r>
          </a:p>
          <a:p>
            <a:pPr>
              <a:buNone/>
            </a:pPr>
            <a:endParaRPr lang="en-US" sz="2000" dirty="0" smtClean="0"/>
          </a:p>
          <a:p>
            <a:r>
              <a:rPr lang="en-US" sz="2000" dirty="0" smtClean="0"/>
              <a:t>In addition to photos, emails, and social media sites, chances are you have invested $ online with no tangible products to show for it.  Protect your property!</a:t>
            </a:r>
          </a:p>
          <a:p>
            <a:pPr>
              <a:buNone/>
            </a:pPr>
            <a:endParaRPr lang="en-US" sz="2000" dirty="0" smtClean="0"/>
          </a:p>
          <a:p>
            <a:r>
              <a:rPr lang="en-US" sz="2000" dirty="0" smtClean="0"/>
              <a:t>Personal information may be invaluable to your loved ones</a:t>
            </a:r>
          </a:p>
        </p:txBody>
      </p:sp>
      <p:sp>
        <p:nvSpPr>
          <p:cNvPr id="4" name="Slide Number Placeholder 3"/>
          <p:cNvSpPr>
            <a:spLocks noGrp="1"/>
          </p:cNvSpPr>
          <p:nvPr>
            <p:ph type="sldNum" sz="quarter" idx="12"/>
          </p:nvPr>
        </p:nvSpPr>
        <p:spPr/>
        <p:txBody>
          <a:bodyPr/>
          <a:lstStyle/>
          <a:p>
            <a:fld id="{833D2CDE-7A3C-4383-B412-D56F82E16B2A}"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19894"/>
            <a:ext cx="8229600" cy="1027906"/>
          </a:xfrm>
        </p:spPr>
        <p:txBody>
          <a:bodyPr/>
          <a:lstStyle/>
          <a:p>
            <a:pPr algn="ctr"/>
            <a:r>
              <a:rPr lang="en-US" b="1" dirty="0" smtClean="0">
                <a:effectLst/>
              </a:rPr>
              <a:t>Inventory Checklist	</a:t>
            </a:r>
            <a:endParaRPr lang="en-US" b="1" dirty="0">
              <a:effectLst/>
            </a:endParaRPr>
          </a:p>
        </p:txBody>
      </p:sp>
      <p:sp>
        <p:nvSpPr>
          <p:cNvPr id="3" name="Content Placeholder 2"/>
          <p:cNvSpPr>
            <a:spLocks noGrp="1"/>
          </p:cNvSpPr>
          <p:nvPr>
            <p:ph idx="4294967295"/>
          </p:nvPr>
        </p:nvSpPr>
        <p:spPr>
          <a:xfrm>
            <a:off x="457200" y="1935480"/>
            <a:ext cx="8229600" cy="3246120"/>
          </a:xfrm>
        </p:spPr>
        <p:txBody>
          <a:bodyPr>
            <a:normAutofit/>
          </a:bodyPr>
          <a:lstStyle/>
          <a:p>
            <a:r>
              <a:rPr lang="en-US" sz="2000" dirty="0" smtClean="0"/>
              <a:t>Make sure you include everything from your computer, other devices, and the “virtual world” (i.e. cloud, internet)</a:t>
            </a:r>
          </a:p>
          <a:p>
            <a:r>
              <a:rPr lang="en-US" sz="2000" dirty="0" smtClean="0"/>
              <a:t>All email accounts</a:t>
            </a:r>
          </a:p>
          <a:p>
            <a:r>
              <a:rPr lang="en-US" sz="2000" dirty="0" smtClean="0"/>
              <a:t>All social websites you participate in</a:t>
            </a:r>
          </a:p>
          <a:p>
            <a:r>
              <a:rPr lang="en-US" sz="2000" dirty="0" smtClean="0"/>
              <a:t>Financial and commerce accounts</a:t>
            </a:r>
          </a:p>
          <a:p>
            <a:r>
              <a:rPr lang="en-US" sz="2000" dirty="0" smtClean="0"/>
              <a:t>There are apps for this (My Eyes Only)</a:t>
            </a:r>
          </a:p>
          <a:p>
            <a:r>
              <a:rPr lang="en-US" sz="2000" dirty="0" smtClean="0"/>
              <a:t>Make a simple spreadsheet with passwords to access assets</a:t>
            </a:r>
          </a:p>
          <a:p>
            <a:pPr>
              <a:buNone/>
            </a:pPr>
            <a:endParaRPr lang="en-US" sz="2400" dirty="0" smtClean="0"/>
          </a:p>
          <a:p>
            <a:pPr>
              <a:buNone/>
            </a:pPr>
            <a:endParaRPr lang="en-US" dirty="0"/>
          </a:p>
        </p:txBody>
      </p:sp>
      <p:graphicFrame>
        <p:nvGraphicFramePr>
          <p:cNvPr id="5" name="Table 4"/>
          <p:cNvGraphicFramePr>
            <a:graphicFrameLocks noGrp="1"/>
          </p:cNvGraphicFramePr>
          <p:nvPr/>
        </p:nvGraphicFramePr>
        <p:xfrm>
          <a:off x="990600" y="5029200"/>
          <a:ext cx="7010400" cy="365760"/>
        </p:xfrm>
        <a:graphic>
          <a:graphicData uri="http://schemas.openxmlformats.org/drawingml/2006/table">
            <a:tbl>
              <a:tblPr firstRow="1" bandRow="1">
                <a:tableStyleId>{5C22544A-7EE6-4342-B048-85BDC9FD1C3A}</a:tableStyleId>
              </a:tblPr>
              <a:tblGrid>
                <a:gridCol w="7010400"/>
              </a:tblGrid>
              <a:tr h="142240">
                <a:tc>
                  <a:txBody>
                    <a:bodyPr/>
                    <a:lstStyle/>
                    <a:p>
                      <a:pPr algn="ctr"/>
                      <a:r>
                        <a:rPr lang="en-US" dirty="0" smtClean="0"/>
                        <a:t>DIGITAL </a:t>
                      </a:r>
                      <a:r>
                        <a:rPr lang="en-US" baseline="0" dirty="0" smtClean="0"/>
                        <a:t> ASSET  INVENTORY</a:t>
                      </a:r>
                      <a:endParaRPr lang="en-US" dirty="0"/>
                    </a:p>
                  </a:txBody>
                  <a:tcPr/>
                </a:tc>
              </a:tr>
            </a:tbl>
          </a:graphicData>
        </a:graphic>
      </p:graphicFrame>
      <p:graphicFrame>
        <p:nvGraphicFramePr>
          <p:cNvPr id="6" name="Table 5"/>
          <p:cNvGraphicFramePr>
            <a:graphicFrameLocks noGrp="1"/>
          </p:cNvGraphicFramePr>
          <p:nvPr/>
        </p:nvGraphicFramePr>
        <p:xfrm>
          <a:off x="990600" y="5410200"/>
          <a:ext cx="7010400" cy="370840"/>
        </p:xfrm>
        <a:graphic>
          <a:graphicData uri="http://schemas.openxmlformats.org/drawingml/2006/table">
            <a:tbl>
              <a:tblPr firstRow="1" bandRow="1">
                <a:tableStyleId>{5C22544A-7EE6-4342-B048-85BDC9FD1C3A}</a:tableStyleId>
              </a:tblPr>
              <a:tblGrid>
                <a:gridCol w="2387600"/>
                <a:gridCol w="2311400"/>
                <a:gridCol w="2311400"/>
              </a:tblGrid>
              <a:tr h="370840">
                <a:tc>
                  <a:txBody>
                    <a:bodyPr/>
                    <a:lstStyle/>
                    <a:p>
                      <a:pPr algn="ctr"/>
                      <a:r>
                        <a:rPr lang="en-US" baseline="0" dirty="0" smtClean="0"/>
                        <a:t>Asset</a:t>
                      </a:r>
                      <a:endParaRPr lang="en-US" baseline="0" dirty="0"/>
                    </a:p>
                  </a:txBody>
                  <a:tcPr>
                    <a:solidFill>
                      <a:schemeClr val="accent3">
                        <a:lumMod val="60000"/>
                        <a:lumOff val="40000"/>
                      </a:schemeClr>
                    </a:solidFill>
                  </a:tcPr>
                </a:tc>
                <a:tc>
                  <a:txBody>
                    <a:bodyPr/>
                    <a:lstStyle/>
                    <a:p>
                      <a:pPr algn="ctr"/>
                      <a:r>
                        <a:rPr lang="en-US" baseline="0" dirty="0" smtClean="0"/>
                        <a:t>Access</a:t>
                      </a:r>
                      <a:endParaRPr lang="en-US" baseline="0" dirty="0"/>
                    </a:p>
                  </a:txBody>
                  <a:tcPr>
                    <a:solidFill>
                      <a:schemeClr val="accent3">
                        <a:lumMod val="60000"/>
                        <a:lumOff val="40000"/>
                      </a:schemeClr>
                    </a:solidFill>
                  </a:tcPr>
                </a:tc>
                <a:tc>
                  <a:txBody>
                    <a:bodyPr/>
                    <a:lstStyle/>
                    <a:p>
                      <a:pPr algn="ctr"/>
                      <a:r>
                        <a:rPr lang="en-US" baseline="0" dirty="0" smtClean="0"/>
                        <a:t>Wishes</a:t>
                      </a:r>
                      <a:endParaRPr lang="en-US" baseline="0" dirty="0"/>
                    </a:p>
                  </a:txBody>
                  <a:tcPr>
                    <a:solidFill>
                      <a:schemeClr val="accent3">
                        <a:lumMod val="60000"/>
                        <a:lumOff val="40000"/>
                      </a:schemeClr>
                    </a:solidFill>
                  </a:tcPr>
                </a:tc>
              </a:tr>
            </a:tbl>
          </a:graphicData>
        </a:graphic>
      </p:graphicFrame>
      <p:graphicFrame>
        <p:nvGraphicFramePr>
          <p:cNvPr id="8" name="Table 7"/>
          <p:cNvGraphicFramePr>
            <a:graphicFrameLocks noGrp="1"/>
          </p:cNvGraphicFramePr>
          <p:nvPr/>
        </p:nvGraphicFramePr>
        <p:xfrm>
          <a:off x="990600" y="5791200"/>
          <a:ext cx="7010402" cy="370840"/>
        </p:xfrm>
        <a:graphic>
          <a:graphicData uri="http://schemas.openxmlformats.org/drawingml/2006/table">
            <a:tbl>
              <a:tblPr firstRow="1" bandRow="1">
                <a:tableStyleId>{5C22544A-7EE6-4342-B048-85BDC9FD1C3A}</a:tableStyleId>
              </a:tblPr>
              <a:tblGrid>
                <a:gridCol w="1001486"/>
                <a:gridCol w="1360716"/>
                <a:gridCol w="762000"/>
                <a:gridCol w="838200"/>
                <a:gridCol w="762000"/>
                <a:gridCol w="1284514"/>
                <a:gridCol w="1001486"/>
              </a:tblGrid>
              <a:tr h="370840">
                <a:tc>
                  <a:txBody>
                    <a:bodyPr/>
                    <a:lstStyle/>
                    <a:p>
                      <a:pPr algn="ctr"/>
                      <a:r>
                        <a:rPr lang="en-US" sz="1200" dirty="0" smtClean="0"/>
                        <a:t>Name</a:t>
                      </a:r>
                      <a:endParaRPr lang="en-US" sz="1200" dirty="0"/>
                    </a:p>
                  </a:txBody>
                  <a:tcPr>
                    <a:solidFill>
                      <a:schemeClr val="accent2">
                        <a:lumMod val="60000"/>
                        <a:lumOff val="40000"/>
                      </a:schemeClr>
                    </a:solidFill>
                  </a:tcPr>
                </a:tc>
                <a:tc>
                  <a:txBody>
                    <a:bodyPr/>
                    <a:lstStyle/>
                    <a:p>
                      <a:pPr algn="ctr"/>
                      <a:r>
                        <a:rPr kumimoji="0" lang="en-US" sz="1200" b="1" kern="1200" dirty="0" smtClean="0">
                          <a:solidFill>
                            <a:schemeClr val="lt1"/>
                          </a:solidFill>
                          <a:latin typeface="+mn-lt"/>
                          <a:ea typeface="+mn-ea"/>
                          <a:cs typeface="+mn-cs"/>
                        </a:rPr>
                        <a:t>Contents</a:t>
                      </a:r>
                    </a:p>
                  </a:txBody>
                  <a:tcPr>
                    <a:solidFill>
                      <a:schemeClr val="accent2">
                        <a:lumMod val="60000"/>
                        <a:lumOff val="40000"/>
                      </a:schemeClr>
                    </a:solidFill>
                  </a:tcPr>
                </a:tc>
                <a:tc>
                  <a:txBody>
                    <a:bodyPr/>
                    <a:lstStyle/>
                    <a:p>
                      <a:pPr algn="ctr"/>
                      <a:r>
                        <a:rPr kumimoji="0" lang="en-US" sz="1050" b="1" kern="1200" dirty="0" smtClean="0">
                          <a:solidFill>
                            <a:schemeClr val="lt1"/>
                          </a:solidFill>
                          <a:latin typeface="+mn-lt"/>
                          <a:ea typeface="+mn-ea"/>
                          <a:cs typeface="+mn-cs"/>
                        </a:rPr>
                        <a:t>Location</a:t>
                      </a:r>
                    </a:p>
                  </a:txBody>
                  <a:tcPr>
                    <a:solidFill>
                      <a:schemeClr val="accent2">
                        <a:lumMod val="60000"/>
                        <a:lumOff val="40000"/>
                      </a:schemeClr>
                    </a:solidFill>
                  </a:tcPr>
                </a:tc>
                <a:tc>
                  <a:txBody>
                    <a:bodyPr/>
                    <a:lstStyle/>
                    <a:p>
                      <a:pPr algn="ctr"/>
                      <a:r>
                        <a:rPr kumimoji="0" lang="en-US" sz="1050" b="1" kern="1200" dirty="0" smtClean="0">
                          <a:solidFill>
                            <a:schemeClr val="lt1"/>
                          </a:solidFill>
                          <a:latin typeface="+mn-lt"/>
                          <a:ea typeface="+mn-ea"/>
                          <a:cs typeface="+mn-cs"/>
                        </a:rPr>
                        <a:t>Username</a:t>
                      </a:r>
                    </a:p>
                  </a:txBody>
                  <a:tcPr>
                    <a:solidFill>
                      <a:schemeClr val="accent2">
                        <a:lumMod val="60000"/>
                        <a:lumOff val="40000"/>
                      </a:schemeClr>
                    </a:solidFill>
                  </a:tcPr>
                </a:tc>
                <a:tc>
                  <a:txBody>
                    <a:bodyPr/>
                    <a:lstStyle/>
                    <a:p>
                      <a:pPr algn="ctr"/>
                      <a:r>
                        <a:rPr kumimoji="0" lang="en-US" sz="1000" b="1" kern="1200" dirty="0" smtClean="0">
                          <a:solidFill>
                            <a:schemeClr val="lt1"/>
                          </a:solidFill>
                          <a:latin typeface="+mn-lt"/>
                          <a:ea typeface="+mn-ea"/>
                          <a:cs typeface="+mn-cs"/>
                        </a:rPr>
                        <a:t>Password</a:t>
                      </a:r>
                    </a:p>
                  </a:txBody>
                  <a:tcPr>
                    <a:solidFill>
                      <a:schemeClr val="accent2">
                        <a:lumMod val="60000"/>
                        <a:lumOff val="40000"/>
                      </a:schemeClr>
                    </a:solidFill>
                  </a:tcPr>
                </a:tc>
                <a:tc>
                  <a:txBody>
                    <a:bodyPr/>
                    <a:lstStyle/>
                    <a:p>
                      <a:pPr algn="ctr"/>
                      <a:r>
                        <a:rPr kumimoji="0" lang="en-US" sz="1200" b="1" kern="1200" dirty="0" smtClean="0">
                          <a:solidFill>
                            <a:schemeClr val="lt1"/>
                          </a:solidFill>
                          <a:latin typeface="+mn-lt"/>
                          <a:ea typeface="+mn-ea"/>
                          <a:cs typeface="+mn-cs"/>
                        </a:rPr>
                        <a:t>Instructions</a:t>
                      </a:r>
                    </a:p>
                  </a:txBody>
                  <a:tcPr>
                    <a:solidFill>
                      <a:schemeClr val="accent2">
                        <a:lumMod val="60000"/>
                        <a:lumOff val="40000"/>
                      </a:schemeClr>
                    </a:solidFill>
                  </a:tcPr>
                </a:tc>
                <a:tc>
                  <a:txBody>
                    <a:bodyPr/>
                    <a:lstStyle/>
                    <a:p>
                      <a:pPr algn="ctr"/>
                      <a:r>
                        <a:rPr kumimoji="0" lang="en-US" sz="1200" b="1" kern="1200" dirty="0" smtClean="0">
                          <a:solidFill>
                            <a:schemeClr val="lt1"/>
                          </a:solidFill>
                          <a:latin typeface="+mn-lt"/>
                          <a:ea typeface="+mn-ea"/>
                          <a:cs typeface="+mn-cs"/>
                        </a:rPr>
                        <a:t>Recipient</a:t>
                      </a:r>
                    </a:p>
                  </a:txBody>
                  <a:tcPr>
                    <a:solidFill>
                      <a:schemeClr val="accent2">
                        <a:lumMod val="60000"/>
                        <a:lumOff val="40000"/>
                      </a:schemeClr>
                    </a:solidFill>
                  </a:tcPr>
                </a:tc>
              </a:tr>
            </a:tbl>
          </a:graphicData>
        </a:graphic>
      </p:graphicFrame>
      <p:sp>
        <p:nvSpPr>
          <p:cNvPr id="7" name="Slide Number Placeholder 6"/>
          <p:cNvSpPr>
            <a:spLocks noGrp="1"/>
          </p:cNvSpPr>
          <p:nvPr>
            <p:ph type="sldNum" sz="quarter" idx="12"/>
          </p:nvPr>
        </p:nvSpPr>
        <p:spPr/>
        <p:txBody>
          <a:bodyPr/>
          <a:lstStyle/>
          <a:p>
            <a:fld id="{833D2CDE-7A3C-4383-B412-D56F82E16B2A}"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Digital Assets – What happens when I die?</a:t>
            </a:r>
            <a:endParaRPr lang="en-US" dirty="0"/>
          </a:p>
        </p:txBody>
      </p:sp>
      <p:pic>
        <p:nvPicPr>
          <p:cNvPr id="3" name="Picture 2" descr="Digital Assets.jpg"/>
          <p:cNvPicPr>
            <a:picLocks noChangeAspect="1"/>
          </p:cNvPicPr>
          <p:nvPr/>
        </p:nvPicPr>
        <p:blipFill>
          <a:blip r:embed="rId2" cstate="print"/>
          <a:stretch>
            <a:fillRect/>
          </a:stretch>
        </p:blipFill>
        <p:spPr>
          <a:xfrm>
            <a:off x="914400" y="2438400"/>
            <a:ext cx="7315200" cy="3810000"/>
          </a:xfrm>
          <a:prstGeom prst="rect">
            <a:avLst/>
          </a:prstGeom>
        </p:spPr>
      </p:pic>
      <p:sp>
        <p:nvSpPr>
          <p:cNvPr id="4" name="Slide Number Placeholder 3"/>
          <p:cNvSpPr>
            <a:spLocks noGrp="1"/>
          </p:cNvSpPr>
          <p:nvPr>
            <p:ph type="sldNum" sz="quarter" idx="12"/>
          </p:nvPr>
        </p:nvSpPr>
        <p:spPr/>
        <p:txBody>
          <a:bodyPr/>
          <a:lstStyle/>
          <a:p>
            <a:fld id="{0FBEB500-3C74-41C5-A351-357A7768113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67494"/>
            <a:ext cx="8229600" cy="951706"/>
          </a:xfrm>
        </p:spPr>
        <p:txBody>
          <a:bodyPr>
            <a:normAutofit/>
          </a:bodyPr>
          <a:lstStyle/>
          <a:p>
            <a:pPr algn="ctr"/>
            <a:r>
              <a:rPr lang="en-US" sz="4000" b="1" dirty="0" smtClean="0">
                <a:effectLst/>
              </a:rPr>
              <a:t>Who is in charge?	</a:t>
            </a:r>
            <a:endParaRPr lang="en-US" sz="4000" b="1" dirty="0">
              <a:effectLst/>
            </a:endParaRPr>
          </a:p>
        </p:txBody>
      </p:sp>
      <p:sp>
        <p:nvSpPr>
          <p:cNvPr id="3" name="Content Placeholder 2"/>
          <p:cNvSpPr>
            <a:spLocks noGrp="1"/>
          </p:cNvSpPr>
          <p:nvPr>
            <p:ph idx="4294967295"/>
          </p:nvPr>
        </p:nvSpPr>
        <p:spPr>
          <a:xfrm>
            <a:off x="457200" y="1600200"/>
            <a:ext cx="8229600" cy="4572000"/>
          </a:xfrm>
        </p:spPr>
        <p:txBody>
          <a:bodyPr>
            <a:normAutofit/>
          </a:bodyPr>
          <a:lstStyle/>
          <a:p>
            <a:r>
              <a:rPr lang="en-US" sz="2200" dirty="0" smtClean="0"/>
              <a:t>After you inventory your digital assets, you must decide who to give the access to in the event of your death or disability.</a:t>
            </a:r>
          </a:p>
          <a:p>
            <a:r>
              <a:rPr lang="en-US" sz="2200" dirty="0" smtClean="0"/>
              <a:t>Make sure you indicate whether you want your digital personal rep. to </a:t>
            </a:r>
            <a:r>
              <a:rPr lang="en-US" sz="2200" b="1" u="sng" dirty="0" smtClean="0">
                <a:solidFill>
                  <a:srgbClr val="FF0000"/>
                </a:solidFill>
              </a:rPr>
              <a:t>archive</a:t>
            </a:r>
            <a:r>
              <a:rPr lang="en-US" sz="2200" dirty="0" smtClean="0"/>
              <a:t> your content, </a:t>
            </a:r>
            <a:r>
              <a:rPr lang="en-US" sz="2200" b="1" u="sng" dirty="0" smtClean="0">
                <a:solidFill>
                  <a:srgbClr val="FF0000"/>
                </a:solidFill>
              </a:rPr>
              <a:t>share</a:t>
            </a:r>
            <a:r>
              <a:rPr lang="en-US" sz="2200" dirty="0" smtClean="0"/>
              <a:t> your content with others, or</a:t>
            </a:r>
            <a:r>
              <a:rPr lang="en-US" sz="2200" b="1" u="sng" dirty="0" smtClean="0">
                <a:solidFill>
                  <a:srgbClr val="FF0000"/>
                </a:solidFill>
              </a:rPr>
              <a:t> delete </a:t>
            </a:r>
            <a:r>
              <a:rPr lang="en-US" sz="2200" dirty="0" smtClean="0"/>
              <a:t>your content (and/or secure privacy of some content which may be harmful).</a:t>
            </a:r>
          </a:p>
          <a:p>
            <a:r>
              <a:rPr lang="en-US" sz="2200" dirty="0" smtClean="0"/>
              <a:t>Make sure to include any special instructions (like deleting adult content so your grandma doesn’t run across it while searching your computer for family photos).</a:t>
            </a:r>
          </a:p>
          <a:p>
            <a:endParaRPr lang="en-US"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67494"/>
            <a:ext cx="8229600" cy="1399032"/>
          </a:xfrm>
        </p:spPr>
        <p:txBody>
          <a:bodyPr>
            <a:noAutofit/>
          </a:bodyPr>
          <a:lstStyle/>
          <a:p>
            <a:r>
              <a:rPr lang="en-US" b="1" dirty="0" smtClean="0"/>
              <a:t>Incorporating Digital Estate Planning into Your Practice</a:t>
            </a:r>
            <a:endParaRPr lang="en-US" b="1" dirty="0"/>
          </a:p>
        </p:txBody>
      </p:sp>
      <p:sp>
        <p:nvSpPr>
          <p:cNvPr id="7" name="Text Placeholder 6"/>
          <p:cNvSpPr>
            <a:spLocks noGrp="1"/>
          </p:cNvSpPr>
          <p:nvPr>
            <p:ph idx="4294967295"/>
          </p:nvPr>
        </p:nvSpPr>
        <p:spPr>
          <a:xfrm>
            <a:off x="457200" y="1600200"/>
            <a:ext cx="8229600" cy="5105400"/>
          </a:xfrm>
        </p:spPr>
        <p:txBody>
          <a:bodyPr>
            <a:normAutofit/>
          </a:bodyPr>
          <a:lstStyle/>
          <a:p>
            <a:r>
              <a:rPr lang="en-US" sz="1900" dirty="0" smtClean="0"/>
              <a:t>Be aware of some common examples of digital assets </a:t>
            </a:r>
          </a:p>
          <a:p>
            <a:pPr marL="919163" lvl="1" indent="-382588">
              <a:buSzPct val="80000"/>
              <a:buFont typeface="Wingdings 2"/>
              <a:buChar char=""/>
            </a:pPr>
            <a:r>
              <a:rPr lang="en-US" sz="1900" dirty="0" smtClean="0"/>
              <a:t>Email is one of the most vital because it serves as a doorway to online accounts</a:t>
            </a:r>
          </a:p>
          <a:p>
            <a:r>
              <a:rPr lang="en-US" sz="1900" dirty="0" smtClean="0"/>
              <a:t>Think of digital assets as a “bundle of sticks”; your client may have ownership over a particular stick</a:t>
            </a:r>
          </a:p>
          <a:p>
            <a:pPr marL="919163" lvl="1" indent="-382588">
              <a:buSzPct val="80000"/>
              <a:buFont typeface="Wingdings 2"/>
              <a:buChar char=""/>
            </a:pPr>
            <a:r>
              <a:rPr lang="en-US" sz="1700" dirty="0" smtClean="0"/>
              <a:t>Also important to know if client has a right in the “stick” or a right to use one of the “sticks”</a:t>
            </a:r>
          </a:p>
          <a:p>
            <a:r>
              <a:rPr lang="en-US" sz="1900" dirty="0" smtClean="0"/>
              <a:t>To help the process, a questionnaire for the client to list all digital assets and the value of those assets</a:t>
            </a:r>
          </a:p>
          <a:p>
            <a:r>
              <a:rPr lang="en-US" sz="1900" dirty="0" smtClean="0"/>
              <a:t>Discuss if any of the assets have financial value</a:t>
            </a:r>
          </a:p>
          <a:p>
            <a:r>
              <a:rPr lang="en-US" sz="1900" dirty="0" smtClean="0"/>
              <a:t>Keep record of all passwords and profiles</a:t>
            </a:r>
          </a:p>
          <a:p>
            <a:pPr marL="919163" lvl="1" indent="-382588">
              <a:buSzPct val="80000"/>
              <a:buFont typeface="Wingdings 2"/>
              <a:buChar char=""/>
            </a:pPr>
            <a:r>
              <a:rPr lang="en-US" sz="1700" dirty="0" smtClean="0"/>
              <a:t>There are websites specifically designed to release account information after death to designated beneficiaries (Legacylocker.com or AssetLock.net)</a:t>
            </a:r>
            <a:endParaRPr lang="en-US" dirty="0" smtClean="0"/>
          </a:p>
          <a:p>
            <a:r>
              <a:rPr lang="en-US" sz="1900" dirty="0" smtClean="0"/>
              <a:t>Suggest clients protect significant data with strong encryption</a:t>
            </a:r>
          </a:p>
        </p:txBody>
      </p:sp>
      <p:sp>
        <p:nvSpPr>
          <p:cNvPr id="4" name="Slide Number Placeholder 3"/>
          <p:cNvSpPr>
            <a:spLocks noGrp="1"/>
          </p:cNvSpPr>
          <p:nvPr>
            <p:ph type="sldNum" sz="quarter" idx="12"/>
          </p:nvPr>
        </p:nvSpPr>
        <p:spPr/>
        <p:txBody>
          <a:bodyPr/>
          <a:lstStyle/>
          <a:p>
            <a:fld id="{833D2CDE-7A3C-4383-B412-D56F82E16B2A}"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8534400" cy="1143000"/>
          </a:xfrm>
        </p:spPr>
        <p:txBody>
          <a:bodyPr>
            <a:noAutofit/>
          </a:bodyPr>
          <a:lstStyle/>
          <a:p>
            <a:pPr algn="ctr"/>
            <a:r>
              <a:rPr lang="en-US" b="1" dirty="0" smtClean="0"/>
              <a:t>Valuing Digital Assets</a:t>
            </a:r>
            <a:endParaRPr lang="en-US" b="1" dirty="0"/>
          </a:p>
        </p:txBody>
      </p:sp>
      <p:sp>
        <p:nvSpPr>
          <p:cNvPr id="3" name="Content Placeholder 2"/>
          <p:cNvSpPr>
            <a:spLocks noGrp="1"/>
          </p:cNvSpPr>
          <p:nvPr>
            <p:ph idx="4294967295"/>
          </p:nvPr>
        </p:nvSpPr>
        <p:spPr>
          <a:xfrm>
            <a:off x="457200" y="1066800"/>
            <a:ext cx="8229600" cy="5455920"/>
          </a:xfrm>
        </p:spPr>
        <p:txBody>
          <a:bodyPr>
            <a:normAutofit/>
          </a:bodyPr>
          <a:lstStyle/>
          <a:p>
            <a:r>
              <a:rPr lang="en-US" sz="2000" dirty="0" smtClean="0"/>
              <a:t>For federal transfer tax purpose, digital property should be valued the same way as other property</a:t>
            </a:r>
          </a:p>
          <a:p>
            <a:r>
              <a:rPr lang="en-US" sz="2000" dirty="0" smtClean="0"/>
              <a:t>Some types of digital assets are more difficult</a:t>
            </a:r>
          </a:p>
          <a:p>
            <a:pPr marL="919163" lvl="1" indent="-382588">
              <a:buSzPct val="80000"/>
              <a:buFont typeface="Wingdings 2"/>
              <a:buChar char=""/>
            </a:pPr>
            <a:r>
              <a:rPr lang="en-US" sz="2000" dirty="0" smtClean="0"/>
              <a:t>A few blogs/web pages may receive cash flow from advertising or the like, which can be used to establish value</a:t>
            </a:r>
          </a:p>
          <a:p>
            <a:pPr marL="919163" lvl="1" indent="-382588">
              <a:buSzPct val="80000"/>
              <a:buFont typeface="Wingdings 2"/>
              <a:buChar char=""/>
            </a:pPr>
            <a:r>
              <a:rPr lang="en-US" sz="2000" dirty="0" smtClean="0"/>
              <a:t>Internet domain names can be bought and sold but typically have very little financial value</a:t>
            </a:r>
          </a:p>
          <a:p>
            <a:pPr marL="919163" lvl="1" indent="-382588">
              <a:buSzPct val="80000"/>
              <a:buFont typeface="Wingdings 2"/>
              <a:buChar char=""/>
            </a:pPr>
            <a:r>
              <a:rPr lang="en-US" sz="2000" dirty="0" smtClean="0"/>
              <a:t>Even some video game characters and their virtual currency and items have web-based marketplaces where sales occur.</a:t>
            </a:r>
          </a:p>
          <a:p>
            <a:pPr marL="382588" lvl="1" indent="-382588">
              <a:buSzPct val="80000"/>
              <a:buFont typeface="Wingdings 2"/>
              <a:buChar char=""/>
            </a:pPr>
            <a:r>
              <a:rPr lang="en-US" sz="2000" dirty="0" smtClean="0"/>
              <a:t>Determining  a price for these virtual items can be extremely challenging or even impossible since these items only exist in the virtual world.</a:t>
            </a:r>
          </a:p>
          <a:p>
            <a:pPr marL="382588" lvl="1" indent="-382588">
              <a:buSzPct val="80000"/>
              <a:buFont typeface="Wingdings 2"/>
              <a:buChar char=""/>
            </a:pPr>
            <a:r>
              <a:rPr lang="en-US" sz="2000" dirty="0" smtClean="0"/>
              <a:t>Law firm digital access concerns</a:t>
            </a:r>
          </a:p>
        </p:txBody>
      </p:sp>
      <p:sp>
        <p:nvSpPr>
          <p:cNvPr id="4" name="Slide Number Placeholder 3"/>
          <p:cNvSpPr>
            <a:spLocks noGrp="1"/>
          </p:cNvSpPr>
          <p:nvPr>
            <p:ph type="sldNum" sz="quarter" idx="12"/>
          </p:nvPr>
        </p:nvSpPr>
        <p:spPr/>
        <p:txBody>
          <a:bodyPr/>
          <a:lstStyle/>
          <a:p>
            <a:fld id="{833D2CDE-7A3C-4383-B412-D56F82E16B2A}"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8368"/>
            <a:ext cx="8229600" cy="1399032"/>
          </a:xfrm>
        </p:spPr>
        <p:txBody>
          <a:bodyPr/>
          <a:lstStyle/>
          <a:p>
            <a:pPr algn="ctr"/>
            <a:r>
              <a:rPr lang="en-US" b="1" dirty="0" smtClean="0"/>
              <a:t>What happens to my personal cyberspace?</a:t>
            </a:r>
            <a:endParaRPr lang="en-US" dirty="0"/>
          </a:p>
        </p:txBody>
      </p:sp>
      <p:sp>
        <p:nvSpPr>
          <p:cNvPr id="4" name="Slide Number Placeholder 3"/>
          <p:cNvSpPr>
            <a:spLocks noGrp="1"/>
          </p:cNvSpPr>
          <p:nvPr>
            <p:ph type="sldNum" sz="quarter" idx="12"/>
          </p:nvPr>
        </p:nvSpPr>
        <p:spPr/>
        <p:txBody>
          <a:bodyPr/>
          <a:lstStyle/>
          <a:p>
            <a:fld id="{0FBEB500-3C74-41C5-A351-357A7768113B}" type="slidenum">
              <a:rPr lang="en-US" smtClean="0"/>
              <a:pPr/>
              <a:t>23</a:t>
            </a:fld>
            <a:endParaRPr lang="en-US"/>
          </a:p>
        </p:txBody>
      </p:sp>
      <p:pic>
        <p:nvPicPr>
          <p:cNvPr id="5" name="Picture 2" descr="http://www.buttonshut.com/Facebook-Buttons/Facebook-Buttons-1-10-.png"/>
          <p:cNvPicPr>
            <a:picLocks noChangeAspect="1" noChangeArrowheads="1"/>
          </p:cNvPicPr>
          <p:nvPr/>
        </p:nvPicPr>
        <p:blipFill>
          <a:blip r:embed="rId2" cstate="print"/>
          <a:srcRect/>
          <a:stretch>
            <a:fillRect/>
          </a:stretch>
        </p:blipFill>
        <p:spPr bwMode="auto">
          <a:xfrm>
            <a:off x="457200" y="3352800"/>
            <a:ext cx="2133600" cy="2133600"/>
          </a:xfrm>
          <a:prstGeom prst="rect">
            <a:avLst/>
          </a:prstGeom>
          <a:noFill/>
        </p:spPr>
      </p:pic>
      <p:pic>
        <p:nvPicPr>
          <p:cNvPr id="6" name="Picture 2" descr="http://www.kistech.com.my/v3/images/icon/twitter_icon.png"/>
          <p:cNvPicPr>
            <a:picLocks noChangeAspect="1" noChangeArrowheads="1"/>
          </p:cNvPicPr>
          <p:nvPr/>
        </p:nvPicPr>
        <p:blipFill>
          <a:blip r:embed="rId3" cstate="print"/>
          <a:srcRect/>
          <a:stretch>
            <a:fillRect/>
          </a:stretch>
        </p:blipFill>
        <p:spPr bwMode="auto">
          <a:xfrm>
            <a:off x="3657600" y="3352800"/>
            <a:ext cx="2057400" cy="2057400"/>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53200" y="3352800"/>
            <a:ext cx="2190750" cy="21907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57912"/>
            <a:ext cx="8229600" cy="856488"/>
          </a:xfrm>
        </p:spPr>
        <p:txBody>
          <a:bodyPr/>
          <a:lstStyle/>
          <a:p>
            <a:pPr algn="ctr"/>
            <a:r>
              <a:rPr lang="en-US" b="1" dirty="0" smtClean="0"/>
              <a:t>FACEBOOK </a:t>
            </a:r>
            <a:endParaRPr lang="en-US" b="1" dirty="0"/>
          </a:p>
        </p:txBody>
      </p:sp>
      <p:sp>
        <p:nvSpPr>
          <p:cNvPr id="3" name="Content Placeholder 2"/>
          <p:cNvSpPr>
            <a:spLocks noGrp="1"/>
          </p:cNvSpPr>
          <p:nvPr>
            <p:ph idx="4294967295"/>
          </p:nvPr>
        </p:nvSpPr>
        <p:spPr>
          <a:xfrm>
            <a:off x="228600" y="762000"/>
            <a:ext cx="8686800" cy="5867400"/>
          </a:xfrm>
        </p:spPr>
        <p:txBody>
          <a:bodyPr>
            <a:normAutofit fontScale="92500" lnSpcReduction="10000"/>
          </a:bodyPr>
          <a:lstStyle/>
          <a:p>
            <a:pPr>
              <a:buNone/>
            </a:pPr>
            <a:r>
              <a:rPr lang="en-US" sz="2400" dirty="0" smtClean="0"/>
              <a:t>One option: </a:t>
            </a:r>
            <a:r>
              <a:rPr lang="en-US" sz="2400" dirty="0" smtClean="0">
                <a:hlinkClick r:id="rId3"/>
              </a:rPr>
              <a:t>Memorialize the account</a:t>
            </a:r>
            <a:r>
              <a:rPr lang="en-US" sz="2400" dirty="0" smtClean="0"/>
              <a:t> </a:t>
            </a:r>
            <a:endParaRPr lang="en-US" sz="2400" b="1" dirty="0" smtClean="0"/>
          </a:p>
          <a:p>
            <a:r>
              <a:rPr lang="en-US" sz="2200" dirty="0" smtClean="0"/>
              <a:t>“When a user passes away, we memorialize their account to protect their privacy. Memorializing an account sets the account privacy so that only confirmed friends can see the timeline or locate it in search. Friends and family can leave posts in remembrance.” </a:t>
            </a:r>
            <a:r>
              <a:rPr lang="en-US" sz="2200" dirty="0" smtClean="0">
                <a:hlinkClick r:id="rId4"/>
              </a:rPr>
              <a:t>Link for form to get page memorialized</a:t>
            </a:r>
            <a:endParaRPr lang="en-US" sz="2200" dirty="0" smtClean="0"/>
          </a:p>
          <a:p>
            <a:pPr marL="919163" lvl="1" indent="-382588">
              <a:buSzPct val="80000"/>
              <a:buFont typeface="Wingdings 2"/>
              <a:buChar char=""/>
            </a:pPr>
            <a:r>
              <a:rPr lang="en-US" sz="1800" dirty="0" smtClean="0"/>
              <a:t>Terms of service mention that they will not issue login and password information to family members of a person who has died</a:t>
            </a:r>
          </a:p>
          <a:p>
            <a:pPr marL="919163" lvl="1" indent="-382588">
              <a:buSzPct val="80000"/>
              <a:buFont typeface="Wingdings 2"/>
              <a:buChar char=""/>
            </a:pPr>
            <a:r>
              <a:rPr lang="en-US" sz="1800" dirty="0" smtClean="0"/>
              <a:t>Memorial accounts can never be logged into again</a:t>
            </a:r>
          </a:p>
          <a:p>
            <a:pPr marL="919163" lvl="1" indent="-382588">
              <a:buSzPct val="80000"/>
              <a:buFont typeface="Wingdings 2"/>
              <a:buChar char=""/>
            </a:pPr>
            <a:r>
              <a:rPr lang="en-US" sz="1800" dirty="0" smtClean="0"/>
              <a:t>Spokesman, Tucker Bounds, mentioned that a download of the account’s data will be provided for the estate “if prior consent is obtained from or decreed by the decreased, or mandated by law”</a:t>
            </a:r>
          </a:p>
          <a:p>
            <a:pPr>
              <a:buNone/>
            </a:pPr>
            <a:r>
              <a:rPr lang="en-US" sz="2400" dirty="0" smtClean="0"/>
              <a:t>Second Option: </a:t>
            </a:r>
            <a:r>
              <a:rPr lang="en-US" sz="2400" dirty="0" smtClean="0">
                <a:hlinkClick r:id="rId5"/>
              </a:rPr>
              <a:t>Ask to have profile removed or deleted</a:t>
            </a:r>
            <a:endParaRPr lang="en-US" sz="2400" dirty="0" smtClean="0"/>
          </a:p>
          <a:p>
            <a:r>
              <a:rPr lang="en-US" sz="2000" dirty="0" smtClean="0">
                <a:hlinkClick r:id="rId6"/>
              </a:rPr>
              <a:t>Need to submit </a:t>
            </a:r>
            <a:endParaRPr lang="en-US" sz="2000" dirty="0" smtClean="0"/>
          </a:p>
          <a:p>
            <a:pPr marL="919163" lvl="1" indent="-382588">
              <a:buSzPct val="80000"/>
              <a:buFont typeface="Wingdings 2"/>
              <a:buChar char=""/>
            </a:pPr>
            <a:r>
              <a:rPr lang="en-US" sz="1800" dirty="0" smtClean="0"/>
              <a:t>The deceased's birth certificate</a:t>
            </a:r>
          </a:p>
          <a:p>
            <a:pPr marL="919163" lvl="1" indent="-382588">
              <a:buSzPct val="80000"/>
              <a:buFont typeface="Wingdings 2"/>
              <a:buChar char=""/>
            </a:pPr>
            <a:r>
              <a:rPr lang="en-US" sz="1800" dirty="0" smtClean="0"/>
              <a:t>The deceased's death certificate</a:t>
            </a:r>
          </a:p>
          <a:p>
            <a:pPr marL="919163" lvl="1" indent="-382588">
              <a:buSzPct val="80000"/>
              <a:buFont typeface="Wingdings 2"/>
              <a:buChar char=""/>
            </a:pPr>
            <a:r>
              <a:rPr lang="en-US" sz="1800" dirty="0" smtClean="0"/>
              <a:t>Proof of authority under local law that you are the lawful representative of the deceased or his/her estate</a:t>
            </a:r>
          </a:p>
          <a:p>
            <a:pPr marL="919163" lvl="1" indent="-382588" algn="ctr">
              <a:buSzPct val="80000"/>
              <a:buNone/>
            </a:pPr>
            <a:endParaRPr lang="en-US" sz="500" dirty="0" smtClean="0"/>
          </a:p>
          <a:p>
            <a:pPr marL="919163" lvl="1" indent="-382588" algn="ctr">
              <a:buSzPct val="80000"/>
              <a:buNone/>
            </a:pPr>
            <a:endParaRPr lang="en-US" sz="500" dirty="0" smtClean="0"/>
          </a:p>
          <a:p>
            <a:pPr marL="919163" lvl="1" indent="-382588" algn="ctr">
              <a:buSzPct val="80000"/>
              <a:buNone/>
            </a:pPr>
            <a:endParaRPr lang="en-US" sz="500" dirty="0" smtClean="0"/>
          </a:p>
          <a:p>
            <a:pPr marL="919163" lvl="1" indent="-382588" algn="ctr">
              <a:buSzPct val="80000"/>
              <a:buNone/>
            </a:pPr>
            <a:r>
              <a:rPr lang="en-US" sz="1500" dirty="0" smtClean="0"/>
              <a:t>From:  </a:t>
            </a:r>
            <a:r>
              <a:rPr lang="en-US" sz="1500" b="1" dirty="0" smtClean="0">
                <a:hlinkClick r:id="rId7"/>
              </a:rPr>
              <a:t>Facebook</a:t>
            </a:r>
            <a:endParaRPr lang="en-US" sz="1500" dirty="0" smtClean="0"/>
          </a:p>
        </p:txBody>
      </p:sp>
      <p:sp>
        <p:nvSpPr>
          <p:cNvPr id="4" name="Slide Number Placeholder 3"/>
          <p:cNvSpPr>
            <a:spLocks noGrp="1"/>
          </p:cNvSpPr>
          <p:nvPr>
            <p:ph type="sldNum" sz="quarter" idx="12"/>
          </p:nvPr>
        </p:nvSpPr>
        <p:spPr/>
        <p:txBody>
          <a:bodyPr/>
          <a:lstStyle/>
          <a:p>
            <a:fld id="{833D2CDE-7A3C-4383-B412-D56F82E16B2A}" type="slidenum">
              <a:rPr lang="en-US" smtClean="0"/>
              <a:pPr/>
              <a:t>24</a:t>
            </a:fld>
            <a:endParaRPr lang="en-US" dirty="0"/>
          </a:p>
        </p:txBody>
      </p:sp>
      <p:pic>
        <p:nvPicPr>
          <p:cNvPr id="6" name="Picture 2" descr="http://www.buttonshut.com/Facebook-Buttons/Facebook-Buttons-1-10-.png"/>
          <p:cNvPicPr>
            <a:picLocks noChangeAspect="1" noChangeArrowheads="1"/>
          </p:cNvPicPr>
          <p:nvPr/>
        </p:nvPicPr>
        <p:blipFill>
          <a:blip r:embed="rId8" cstate="print"/>
          <a:srcRect/>
          <a:stretch>
            <a:fillRect/>
          </a:stretch>
        </p:blipFill>
        <p:spPr bwMode="auto">
          <a:xfrm>
            <a:off x="7924800" y="76200"/>
            <a:ext cx="1143000" cy="1143000"/>
          </a:xfrm>
          <a:prstGeom prst="rect">
            <a:avLst/>
          </a:prstGeom>
          <a:noFill/>
        </p:spPr>
      </p:pic>
    </p:spTree>
    <p:extLst>
      <p:ext uri="{BB962C8B-B14F-4D97-AF65-F5344CB8AC3E}">
        <p14:creationId xmlns:p14="http://schemas.microsoft.com/office/powerpoint/2010/main" xmlns="" val="429738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0" y="0"/>
            <a:ext cx="6172200" cy="780288"/>
          </a:xfrm>
        </p:spPr>
        <p:txBody>
          <a:bodyPr>
            <a:normAutofit/>
          </a:bodyPr>
          <a:lstStyle/>
          <a:p>
            <a:pPr algn="ctr"/>
            <a:r>
              <a:rPr lang="en-US" b="1" dirty="0" smtClean="0"/>
              <a:t>TWITTER </a:t>
            </a:r>
            <a:endParaRPr lang="en-US" b="1" dirty="0"/>
          </a:p>
        </p:txBody>
      </p:sp>
      <p:sp>
        <p:nvSpPr>
          <p:cNvPr id="3" name="Content Placeholder 2"/>
          <p:cNvSpPr>
            <a:spLocks noGrp="1"/>
          </p:cNvSpPr>
          <p:nvPr>
            <p:ph idx="4294967295"/>
          </p:nvPr>
        </p:nvSpPr>
        <p:spPr>
          <a:xfrm>
            <a:off x="228600" y="762000"/>
            <a:ext cx="8686800" cy="5943600"/>
          </a:xfrm>
        </p:spPr>
        <p:txBody>
          <a:bodyPr>
            <a:normAutofit fontScale="55000" lnSpcReduction="20000"/>
          </a:bodyPr>
          <a:lstStyle/>
          <a:p>
            <a:r>
              <a:rPr lang="en-US" dirty="0" smtClean="0"/>
              <a:t>In the event of the death of a Twitter user, we can close the account and help family members recover public Tweets from the account.</a:t>
            </a:r>
          </a:p>
          <a:p>
            <a:r>
              <a:rPr lang="en-US" dirty="0" smtClean="0"/>
              <a:t>Please provide us the following:</a:t>
            </a:r>
          </a:p>
          <a:p>
            <a:pPr marL="919163" lvl="1" indent="-382588">
              <a:buSzPct val="80000"/>
              <a:buFont typeface="Wingdings 2"/>
              <a:buChar char=""/>
            </a:pPr>
            <a:r>
              <a:rPr lang="en-US" dirty="0" smtClean="0"/>
              <a:t>A copy of the user’s death certificate </a:t>
            </a:r>
          </a:p>
          <a:p>
            <a:pPr marL="919163" lvl="1" indent="-382588">
              <a:buSzPct val="80000"/>
              <a:buFont typeface="Wingdings 2"/>
              <a:buChar char=""/>
            </a:pPr>
            <a:r>
              <a:rPr lang="en-US" dirty="0" smtClean="0"/>
              <a:t>A copy of your government-issued ID</a:t>
            </a:r>
          </a:p>
          <a:p>
            <a:pPr marL="919163" lvl="1" indent="-382588">
              <a:buSzPct val="80000"/>
              <a:buFont typeface="Wingdings 2"/>
              <a:buChar char=""/>
            </a:pPr>
            <a:r>
              <a:rPr lang="en-US" dirty="0" smtClean="0"/>
              <a:t>The username of the Twitter account, or a link to the account's public profile page.</a:t>
            </a:r>
          </a:p>
          <a:p>
            <a:pPr marL="919163" lvl="1" indent="-382588">
              <a:buSzPct val="80000"/>
              <a:buFont typeface="Wingdings 2"/>
              <a:buChar char=""/>
            </a:pPr>
            <a:r>
              <a:rPr lang="en-US" dirty="0" smtClean="0"/>
              <a:t>A signed, notarized statement that includes:</a:t>
            </a:r>
          </a:p>
          <a:p>
            <a:pPr lvl="2"/>
            <a:r>
              <a:rPr lang="en-US" dirty="0" smtClean="0"/>
              <a:t>A link to a public obituary article or the obituary from the local newspaper (optional)</a:t>
            </a:r>
          </a:p>
          <a:p>
            <a:pPr lvl="2"/>
            <a:r>
              <a:rPr lang="en-US" dirty="0" smtClean="0"/>
              <a:t>Your first and last name </a:t>
            </a:r>
          </a:p>
          <a:p>
            <a:pPr lvl="2"/>
            <a:r>
              <a:rPr lang="en-US" dirty="0" smtClean="0"/>
              <a:t>Your current contact information </a:t>
            </a:r>
          </a:p>
          <a:p>
            <a:pPr lvl="2"/>
            <a:r>
              <a:rPr lang="en-US" dirty="0" smtClean="0"/>
              <a:t>Your email address </a:t>
            </a:r>
          </a:p>
          <a:p>
            <a:pPr lvl="2"/>
            <a:r>
              <a:rPr lang="en-US" dirty="0" smtClean="0"/>
              <a:t>Your relationship to the deceased user </a:t>
            </a:r>
          </a:p>
          <a:p>
            <a:pPr lvl="2"/>
            <a:r>
              <a:rPr lang="en-US" dirty="0" smtClean="0"/>
              <a:t>Action requested (e.g., ‘please deactivate the Twitter account’)</a:t>
            </a:r>
            <a:endParaRPr lang="en-US" dirty="0" smtClean="0">
              <a:solidFill>
                <a:srgbClr val="FF0000"/>
              </a:solidFill>
            </a:endParaRPr>
          </a:p>
          <a:p>
            <a:r>
              <a:rPr lang="en-US" dirty="0" smtClean="0"/>
              <a:t>You may contact us at </a:t>
            </a:r>
            <a:r>
              <a:rPr lang="en-US" dirty="0" smtClean="0">
                <a:hlinkClick r:id="rId3"/>
              </a:rPr>
              <a:t>privacy@twitter.com</a:t>
            </a:r>
            <a:r>
              <a:rPr lang="en-US" dirty="0" smtClean="0"/>
              <a:t>, by fax, or by mail at the following address : </a:t>
            </a:r>
          </a:p>
          <a:p>
            <a:pPr algn="ctr"/>
            <a:r>
              <a:rPr lang="en-US" dirty="0" smtClean="0"/>
              <a:t>Twitter Inc.,</a:t>
            </a:r>
            <a:br>
              <a:rPr lang="en-US" dirty="0" smtClean="0"/>
            </a:br>
            <a:r>
              <a:rPr lang="en-US" dirty="0" smtClean="0"/>
              <a:t>c/o: Trust &amp; Safety </a:t>
            </a:r>
            <a:br>
              <a:rPr lang="en-US" dirty="0" smtClean="0"/>
            </a:br>
            <a:r>
              <a:rPr lang="en-US" dirty="0" smtClean="0"/>
              <a:t>795 Folsom Street, Suite 600 </a:t>
            </a:r>
            <a:br>
              <a:rPr lang="en-US" dirty="0" smtClean="0"/>
            </a:br>
            <a:r>
              <a:rPr lang="en-US" dirty="0" smtClean="0"/>
              <a:t>San Francisco, CA 94107</a:t>
            </a:r>
            <a:br>
              <a:rPr lang="en-US" dirty="0" smtClean="0"/>
            </a:br>
            <a:r>
              <a:rPr lang="en-US" dirty="0" smtClean="0"/>
              <a:t>Fax : 415-222-9958</a:t>
            </a:r>
          </a:p>
          <a:p>
            <a:r>
              <a:rPr lang="en-US" dirty="0" smtClean="0"/>
              <a:t>We conduct all of our communication via email; should we require any other information, we will contact you at the email address you have provided in your request</a:t>
            </a:r>
          </a:p>
          <a:p>
            <a:r>
              <a:rPr lang="en-US" dirty="0" smtClean="0"/>
              <a:t>*Please note: We are unable to provide login information for the account to anyone regardless of his or her relationship to the deceased.*</a:t>
            </a:r>
          </a:p>
          <a:p>
            <a:pPr algn="ctr">
              <a:buNone/>
            </a:pPr>
            <a:endParaRPr lang="en-US" sz="500" b="1" dirty="0" smtClean="0"/>
          </a:p>
          <a:p>
            <a:pPr algn="ctr">
              <a:buNone/>
            </a:pPr>
            <a:endParaRPr lang="en-US" sz="500" b="1" dirty="0" smtClean="0"/>
          </a:p>
          <a:p>
            <a:pPr algn="ctr">
              <a:buNone/>
            </a:pPr>
            <a:r>
              <a:rPr lang="en-US" sz="2500" b="1" dirty="0" smtClean="0"/>
              <a:t>(From Twitter: </a:t>
            </a:r>
            <a:r>
              <a:rPr lang="en-US" sz="2500" b="1" dirty="0" smtClean="0">
                <a:hlinkClick r:id="rId4"/>
              </a:rPr>
              <a:t>How to Contact Twitter About a Deceased User</a:t>
            </a:r>
            <a:endParaRPr lang="en-US" sz="2500" b="1" dirty="0" smtClean="0"/>
          </a:p>
          <a:p>
            <a:pPr>
              <a:buNone/>
            </a:pPr>
            <a:endParaRPr lang="en-US"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25</a:t>
            </a:fld>
            <a:endParaRPr lang="en-US" dirty="0"/>
          </a:p>
        </p:txBody>
      </p:sp>
      <p:pic>
        <p:nvPicPr>
          <p:cNvPr id="6" name="Picture 2" descr="http://www.kistech.com.my/v3/images/icon/twitter_icon.png"/>
          <p:cNvPicPr>
            <a:picLocks noChangeAspect="1" noChangeArrowheads="1"/>
          </p:cNvPicPr>
          <p:nvPr/>
        </p:nvPicPr>
        <p:blipFill>
          <a:blip r:embed="rId5" cstate="print"/>
          <a:srcRect/>
          <a:stretch>
            <a:fillRect/>
          </a:stretch>
        </p:blipFill>
        <p:spPr bwMode="auto">
          <a:xfrm>
            <a:off x="8458200" y="76200"/>
            <a:ext cx="609600" cy="762000"/>
          </a:xfrm>
          <a:prstGeom prst="rect">
            <a:avLst/>
          </a:prstGeom>
          <a:noFill/>
        </p:spPr>
      </p:pic>
    </p:spTree>
    <p:extLst>
      <p:ext uri="{BB962C8B-B14F-4D97-AF65-F5344CB8AC3E}">
        <p14:creationId xmlns:p14="http://schemas.microsoft.com/office/powerpoint/2010/main" xmlns="" val="1109859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048512"/>
            <a:ext cx="8229600" cy="856488"/>
          </a:xfrm>
        </p:spPr>
        <p:txBody>
          <a:bodyPr/>
          <a:lstStyle/>
          <a:p>
            <a:pPr algn="ctr"/>
            <a:r>
              <a:rPr lang="en-US" b="1" dirty="0" smtClean="0"/>
              <a:t>Linked In</a:t>
            </a:r>
            <a:endParaRPr lang="en-US" b="1" dirty="0"/>
          </a:p>
        </p:txBody>
      </p:sp>
      <p:sp>
        <p:nvSpPr>
          <p:cNvPr id="3" name="Content Placeholder 2"/>
          <p:cNvSpPr>
            <a:spLocks noGrp="1"/>
          </p:cNvSpPr>
          <p:nvPr>
            <p:ph idx="4294967295"/>
          </p:nvPr>
        </p:nvSpPr>
        <p:spPr>
          <a:xfrm>
            <a:off x="228600" y="2209800"/>
            <a:ext cx="8686800" cy="4419600"/>
          </a:xfrm>
        </p:spPr>
        <p:txBody>
          <a:bodyPr>
            <a:normAutofit/>
          </a:bodyPr>
          <a:lstStyle/>
          <a:p>
            <a:pPr>
              <a:buNone/>
            </a:pPr>
            <a:r>
              <a:rPr lang="en-US" sz="2000" dirty="0" smtClean="0"/>
              <a:t>Memorialize the account</a:t>
            </a:r>
            <a:endParaRPr lang="en-US" sz="2000" b="1" dirty="0" smtClean="0"/>
          </a:p>
          <a:p>
            <a:pPr marL="448056" lvl="1" indent="-384048">
              <a:buSzPct val="80000"/>
              <a:buFont typeface="Wingdings 2"/>
              <a:buChar char=""/>
            </a:pPr>
            <a:r>
              <a:rPr lang="en-US" sz="2000" dirty="0" smtClean="0"/>
              <a:t>If we learn that a User is deceased, we may memorialize the User’s account. In these cases we may restrict profile access, remove messaging functionality, and close an account if we receive a formal request from the User’s next of kin or other proper legal request to do so. </a:t>
            </a:r>
          </a:p>
          <a:p>
            <a:pPr marL="448056" lvl="1" indent="-384048">
              <a:buSzPct val="80000"/>
              <a:buFont typeface="Wingdings 2"/>
              <a:buChar char=""/>
            </a:pPr>
            <a:r>
              <a:rPr lang="en-US" sz="2000" dirty="0" smtClean="0">
                <a:hlinkClick r:id="rId3"/>
              </a:rPr>
              <a:t>Verification of Death- Deceased User form</a:t>
            </a:r>
            <a:endParaRPr lang="en-US" sz="2000" dirty="0" smtClean="0"/>
          </a:p>
          <a:p>
            <a:pPr marL="448056" lvl="1" indent="-384048">
              <a:buSzPct val="80000"/>
              <a:buFont typeface="Wingdings 2"/>
              <a:buChar char=""/>
            </a:pPr>
            <a:endParaRPr lang="en-US" dirty="0" smtClean="0"/>
          </a:p>
          <a:p>
            <a:endParaRPr lang="en-US" sz="2200" dirty="0" smtClean="0"/>
          </a:p>
          <a:p>
            <a:pPr marL="919163" lvl="1" indent="-382588" algn="ctr">
              <a:buSzPct val="80000"/>
              <a:buNone/>
            </a:pPr>
            <a:endParaRPr lang="en-US" sz="500" dirty="0" smtClean="0"/>
          </a:p>
          <a:p>
            <a:pPr marL="919163" lvl="1" indent="-382588" algn="ctr">
              <a:buSzPct val="80000"/>
              <a:buNone/>
            </a:pPr>
            <a:endParaRPr lang="en-US" sz="500" dirty="0" smtClean="0"/>
          </a:p>
          <a:p>
            <a:pPr marL="919163" lvl="1" indent="-382588" algn="ctr">
              <a:buSzPct val="80000"/>
              <a:buNone/>
            </a:pPr>
            <a:endParaRPr lang="en-US" sz="500" dirty="0" smtClean="0"/>
          </a:p>
          <a:p>
            <a:pPr marL="919163" lvl="1" indent="-382588" algn="ctr">
              <a:buSzPct val="80000"/>
              <a:buNone/>
            </a:pPr>
            <a:r>
              <a:rPr lang="en-US" sz="1500" b="1" dirty="0" smtClean="0"/>
              <a:t>From:</a:t>
            </a:r>
            <a:r>
              <a:rPr lang="en-US" sz="1500" dirty="0" smtClean="0"/>
              <a:t>  </a:t>
            </a:r>
            <a:r>
              <a:rPr lang="en-US" sz="1500" dirty="0" smtClean="0">
                <a:hlinkClick r:id="rId4"/>
              </a:rPr>
              <a:t>Linked In</a:t>
            </a:r>
            <a:endParaRPr lang="en-US" sz="1500" dirty="0" smtClean="0"/>
          </a:p>
        </p:txBody>
      </p:sp>
      <p:sp>
        <p:nvSpPr>
          <p:cNvPr id="4" name="Slide Number Placeholder 3"/>
          <p:cNvSpPr>
            <a:spLocks noGrp="1"/>
          </p:cNvSpPr>
          <p:nvPr>
            <p:ph type="sldNum" sz="quarter" idx="12"/>
          </p:nvPr>
        </p:nvSpPr>
        <p:spPr/>
        <p:txBody>
          <a:bodyPr/>
          <a:lstStyle/>
          <a:p>
            <a:fld id="{833D2CDE-7A3C-4383-B412-D56F82E16B2A}" type="slidenum">
              <a:rPr lang="en-US" smtClean="0"/>
              <a:pPr/>
              <a:t>26</a:t>
            </a:fld>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77200" y="990600"/>
            <a:ext cx="914400" cy="914400"/>
          </a:xfrm>
          <a:prstGeom prst="rect">
            <a:avLst/>
          </a:prstGeom>
        </p:spPr>
      </p:pic>
    </p:spTree>
    <p:extLst>
      <p:ext uri="{BB962C8B-B14F-4D97-AF65-F5344CB8AC3E}">
        <p14:creationId xmlns:p14="http://schemas.microsoft.com/office/powerpoint/2010/main" xmlns="" val="429738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67494"/>
            <a:ext cx="8229600" cy="951706"/>
          </a:xfrm>
        </p:spPr>
        <p:txBody>
          <a:bodyPr/>
          <a:lstStyle/>
          <a:p>
            <a:pPr algn="ctr"/>
            <a:r>
              <a:rPr lang="en-US" b="1" dirty="0" smtClean="0"/>
              <a:t>iTunes</a:t>
            </a:r>
            <a:endParaRPr lang="en-US" b="1" dirty="0"/>
          </a:p>
        </p:txBody>
      </p:sp>
      <p:sp>
        <p:nvSpPr>
          <p:cNvPr id="3" name="Content Placeholder 2"/>
          <p:cNvSpPr>
            <a:spLocks noGrp="1"/>
          </p:cNvSpPr>
          <p:nvPr>
            <p:ph idx="4294967295"/>
          </p:nvPr>
        </p:nvSpPr>
        <p:spPr>
          <a:xfrm>
            <a:off x="457200" y="1143000"/>
            <a:ext cx="4038600" cy="5181600"/>
          </a:xfrm>
        </p:spPr>
        <p:txBody>
          <a:bodyPr>
            <a:noAutofit/>
          </a:bodyPr>
          <a:lstStyle/>
          <a:p>
            <a:r>
              <a:rPr lang="en-US" sz="2000" dirty="0" smtClean="0"/>
              <a:t>When you purchase digital files (music, movies, books), you have merely purchased a </a:t>
            </a:r>
            <a:r>
              <a:rPr lang="en-US" sz="2000" i="1" dirty="0" smtClean="0"/>
              <a:t>license</a:t>
            </a:r>
            <a:r>
              <a:rPr lang="en-US" sz="2000" dirty="0" smtClean="0"/>
              <a:t> for personal use.</a:t>
            </a:r>
          </a:p>
          <a:p>
            <a:r>
              <a:rPr lang="en-US" sz="2000" dirty="0" smtClean="0"/>
              <a:t>Apple’s Terms of Service has a provision covering </a:t>
            </a:r>
            <a:r>
              <a:rPr lang="en-US" sz="2000" b="1" i="1" dirty="0" smtClean="0">
                <a:solidFill>
                  <a:srgbClr val="0070C0"/>
                </a:solidFill>
              </a:rPr>
              <a:t>nuclear weapons</a:t>
            </a:r>
            <a:r>
              <a:rPr lang="en-US" sz="2000" dirty="0" smtClean="0"/>
              <a:t> – but nothing specifically about the transfer of your media upon death or disability.</a:t>
            </a:r>
          </a:p>
          <a:p>
            <a:r>
              <a:rPr lang="en-US" sz="2000" dirty="0" smtClean="0"/>
              <a:t>It appears that legally – for now – there is no way to transfer iTunes media upon death or disability.</a:t>
            </a:r>
            <a:endParaRPr lang="en-US" sz="2000"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27</a:t>
            </a:fld>
            <a:endParaRPr lang="en-US" dirty="0"/>
          </a:p>
        </p:txBody>
      </p:sp>
      <p:sp>
        <p:nvSpPr>
          <p:cNvPr id="5" name="TextBox 4"/>
          <p:cNvSpPr txBox="1"/>
          <p:nvPr/>
        </p:nvSpPr>
        <p:spPr>
          <a:xfrm>
            <a:off x="4724400" y="1219200"/>
            <a:ext cx="4114800" cy="4856917"/>
          </a:xfrm>
          <a:prstGeom prst="rect">
            <a:avLst/>
          </a:prstGeom>
          <a:noFill/>
          <a:ln>
            <a:solidFill>
              <a:srgbClr val="FF0000"/>
            </a:solidFill>
          </a:ln>
        </p:spPr>
        <p:txBody>
          <a:bodyPr wrap="square" rtlCol="0">
            <a:spAutoFit/>
          </a:bodyPr>
          <a:lstStyle/>
          <a:p>
            <a:r>
              <a:rPr lang="en-US" dirty="0" smtClean="0"/>
              <a:t>From </a:t>
            </a:r>
            <a:r>
              <a:rPr lang="en-US" sz="1400" dirty="0" smtClean="0"/>
              <a:t>Apple.com…</a:t>
            </a:r>
            <a:r>
              <a:rPr lang="en-US" sz="1400" b="1" dirty="0" smtClean="0"/>
              <a:t>10. Export Control. You may not use or otherwise export or reexport the Apple Software except as authorized by United States law and the laws of the jurisdiction in which the Apple.  </a:t>
            </a:r>
            <a:r>
              <a:rPr lang="en-US" sz="1400" dirty="0" smtClean="0"/>
              <a:t>Software was obtained. In particular, but without limitation, the Apple Software may not be exported or re-exported (a) into any U.S. embargoed countries or (b) to anyone on the U.S.Treasury Department's list of Specially Designated Nationals or the U.S. Department of Commerce Denied Person’s List or Entity List. By using the Apple Software, you represent and warrant that you are not located in any such country or on any such list. </a:t>
            </a:r>
            <a:r>
              <a:rPr lang="en-US" sz="1400" u="sng" dirty="0" smtClean="0"/>
              <a:t>You also agree that you will not use these products for any purposes prohibited by United States law, including, without</a:t>
            </a:r>
          </a:p>
          <a:p>
            <a:r>
              <a:rPr lang="en-US" sz="1400" u="sng" dirty="0" smtClean="0"/>
              <a:t>limitation, the development, design, manufacture or production of </a:t>
            </a:r>
            <a:r>
              <a:rPr lang="en-US" sz="1400" b="1" u="sng" dirty="0" smtClean="0"/>
              <a:t>missiles, or nuclear, chemical or biological weapons.</a:t>
            </a:r>
            <a:endParaRPr lang="en-US" sz="1400" b="1" u="sng" dirty="0"/>
          </a:p>
        </p:txBody>
      </p:sp>
      <p:pic>
        <p:nvPicPr>
          <p:cNvPr id="6" name="Picture 2" descr="http://www.crunchbase.com/assets/images/resized/0006/3174/63174v9-max-250x250.png"/>
          <p:cNvPicPr>
            <a:picLocks noChangeAspect="1" noChangeArrowheads="1"/>
          </p:cNvPicPr>
          <p:nvPr/>
        </p:nvPicPr>
        <p:blipFill>
          <a:blip r:embed="rId3" cstate="print"/>
          <a:srcRect/>
          <a:stretch>
            <a:fillRect/>
          </a:stretch>
        </p:blipFill>
        <p:spPr bwMode="auto">
          <a:xfrm>
            <a:off x="7924800" y="152400"/>
            <a:ext cx="990600" cy="990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304800"/>
            <a:ext cx="5791200" cy="914400"/>
          </a:xfrm>
        </p:spPr>
        <p:txBody>
          <a:bodyPr/>
          <a:lstStyle/>
          <a:p>
            <a:pPr algn="ctr"/>
            <a:r>
              <a:rPr lang="en-US" b="1" dirty="0" smtClean="0"/>
              <a:t>iTunes</a:t>
            </a:r>
            <a:endParaRPr lang="en-US" b="1" dirty="0"/>
          </a:p>
        </p:txBody>
      </p:sp>
      <p:sp>
        <p:nvSpPr>
          <p:cNvPr id="3" name="Content Placeholder 2"/>
          <p:cNvSpPr>
            <a:spLocks noGrp="1"/>
          </p:cNvSpPr>
          <p:nvPr>
            <p:ph idx="4294967295"/>
          </p:nvPr>
        </p:nvSpPr>
        <p:spPr>
          <a:xfrm>
            <a:off x="381000" y="1295400"/>
            <a:ext cx="8229600" cy="5410200"/>
          </a:xfrm>
        </p:spPr>
        <p:txBody>
          <a:bodyPr>
            <a:normAutofit fontScale="92500" lnSpcReduction="10000"/>
          </a:bodyPr>
          <a:lstStyle/>
          <a:p>
            <a:r>
              <a:rPr lang="en-US" sz="2200" dirty="0" smtClean="0"/>
              <a:t>Customers own a license to use digital files</a:t>
            </a:r>
          </a:p>
          <a:p>
            <a:pPr marL="919163" lvl="1" indent="-382588">
              <a:buSzPct val="80000"/>
              <a:buFont typeface="Wingdings 2"/>
              <a:buChar char=""/>
            </a:pPr>
            <a:r>
              <a:rPr lang="en-US" sz="2000" dirty="0" smtClean="0"/>
              <a:t>Apple grants “nontransferable” rights to use content</a:t>
            </a:r>
          </a:p>
          <a:p>
            <a:pPr marL="919163" lvl="1" indent="-382588">
              <a:buSzPct val="80000"/>
              <a:buFont typeface="Wingdings 2"/>
              <a:buChar char=""/>
            </a:pPr>
            <a:r>
              <a:rPr lang="en-US" sz="2000" dirty="0" smtClean="0"/>
              <a:t>Limits use of files to Apple devices used by the account holder</a:t>
            </a:r>
          </a:p>
          <a:p>
            <a:r>
              <a:rPr lang="en-US" sz="2200" dirty="0" smtClean="0"/>
              <a:t>Digital music downloads do not work the same way physical content does</a:t>
            </a:r>
          </a:p>
          <a:p>
            <a:pPr marL="919163" lvl="1" indent="-382588">
              <a:buSzPct val="80000"/>
              <a:buFont typeface="Wingdings 2"/>
              <a:buChar char=""/>
            </a:pPr>
            <a:r>
              <a:rPr lang="en-US" sz="2000" dirty="0" smtClean="0"/>
              <a:t>Restrictions even when alive to prevent person from lending, sharing or burning music to a CD</a:t>
            </a:r>
          </a:p>
          <a:p>
            <a:r>
              <a:rPr lang="en-US" sz="2200" dirty="0" smtClean="0">
                <a:hlinkClick r:id="rId3"/>
              </a:rPr>
              <a:t>Section B of iTunes terms of service agreement</a:t>
            </a:r>
            <a:r>
              <a:rPr lang="en-US" sz="2200" dirty="0" smtClean="0"/>
              <a:t> says “iTunes is the provider of the Service, which permits you to purchase or rent a license for digital content ("iTunes Products") for end user use only under the terms and conditions set forth in this Agreement.”</a:t>
            </a:r>
          </a:p>
          <a:p>
            <a:pPr marL="448056" lvl="1" indent="-384048">
              <a:buSzPct val="80000"/>
              <a:buFont typeface="Wingdings 2"/>
              <a:buChar char=""/>
            </a:pPr>
            <a:r>
              <a:rPr lang="en-US" sz="2000" dirty="0" smtClean="0"/>
              <a:t>Story: </a:t>
            </a:r>
            <a:r>
              <a:rPr lang="en-US" sz="2000" dirty="0" smtClean="0">
                <a:hlinkClick r:id="rId4"/>
              </a:rPr>
              <a:t>Bruce Willis </a:t>
            </a:r>
            <a:r>
              <a:rPr lang="en-US" sz="2000" dirty="0" smtClean="0"/>
              <a:t>was going to sue Apple over the right to who gets his iTunes collection after his death but the story was just an over-exaggeration that raised an interesting point. </a:t>
            </a:r>
          </a:p>
          <a:p>
            <a:pPr lvl="1" algn="ctr">
              <a:buNone/>
            </a:pPr>
            <a:endParaRPr lang="en-US" sz="500" dirty="0" smtClean="0"/>
          </a:p>
          <a:p>
            <a:pPr lvl="1" algn="ctr">
              <a:buNone/>
            </a:pPr>
            <a:endParaRPr lang="en-US" sz="500" dirty="0" smtClean="0"/>
          </a:p>
          <a:p>
            <a:pPr lvl="1" algn="ctr">
              <a:buNone/>
            </a:pPr>
            <a:r>
              <a:rPr lang="en-US" sz="1500" dirty="0" smtClean="0"/>
              <a:t>From: </a:t>
            </a:r>
            <a:r>
              <a:rPr lang="en-US" sz="1500" dirty="0" smtClean="0">
                <a:hlinkClick r:id="rId5"/>
              </a:rPr>
              <a:t> iTunes</a:t>
            </a:r>
            <a:endParaRPr lang="en-US" sz="1500" dirty="0" smtClean="0"/>
          </a:p>
          <a:p>
            <a:pPr lvl="1"/>
            <a:endParaRPr lang="en-US" sz="2000" dirty="0" smtClean="0"/>
          </a:p>
        </p:txBody>
      </p:sp>
      <p:sp>
        <p:nvSpPr>
          <p:cNvPr id="4" name="Slide Number Placeholder 3"/>
          <p:cNvSpPr>
            <a:spLocks noGrp="1"/>
          </p:cNvSpPr>
          <p:nvPr>
            <p:ph type="sldNum" sz="quarter" idx="12"/>
          </p:nvPr>
        </p:nvSpPr>
        <p:spPr/>
        <p:txBody>
          <a:bodyPr/>
          <a:lstStyle/>
          <a:p>
            <a:fld id="{833D2CDE-7A3C-4383-B412-D56F82E16B2A}" type="slidenum">
              <a:rPr lang="en-US" smtClean="0"/>
              <a:pPr/>
              <a:t>28</a:t>
            </a:fld>
            <a:endParaRPr lang="en-US" dirty="0"/>
          </a:p>
        </p:txBody>
      </p:sp>
      <p:pic>
        <p:nvPicPr>
          <p:cNvPr id="71682" name="Picture 2" descr="http://www.crunchbase.com/assets/images/resized/0006/3174/63174v9-max-250x250.png"/>
          <p:cNvPicPr>
            <a:picLocks noChangeAspect="1" noChangeArrowheads="1"/>
          </p:cNvPicPr>
          <p:nvPr/>
        </p:nvPicPr>
        <p:blipFill>
          <a:blip r:embed="rId6" cstate="print"/>
          <a:srcRect/>
          <a:stretch>
            <a:fillRect/>
          </a:stretch>
        </p:blipFill>
        <p:spPr bwMode="auto">
          <a:xfrm>
            <a:off x="7010400" y="76200"/>
            <a:ext cx="1695450" cy="16954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Other Posthumous Options</a:t>
            </a:r>
            <a:endParaRPr lang="en-US" dirty="0"/>
          </a:p>
        </p:txBody>
      </p:sp>
      <p:pic>
        <p:nvPicPr>
          <p:cNvPr id="3" name="Picture 2" descr="Digital Assets.jpg"/>
          <p:cNvPicPr>
            <a:picLocks noChangeAspect="1"/>
          </p:cNvPicPr>
          <p:nvPr/>
        </p:nvPicPr>
        <p:blipFill>
          <a:blip r:embed="rId2" cstate="print"/>
          <a:stretch>
            <a:fillRect/>
          </a:stretch>
        </p:blipFill>
        <p:spPr>
          <a:xfrm>
            <a:off x="2839299" y="1905000"/>
            <a:ext cx="3920102" cy="4343400"/>
          </a:xfrm>
          <a:prstGeom prst="rect">
            <a:avLst/>
          </a:prstGeom>
        </p:spPr>
      </p:pic>
      <p:sp>
        <p:nvSpPr>
          <p:cNvPr id="4" name="Slide Number Placeholder 3"/>
          <p:cNvSpPr>
            <a:spLocks noGrp="1"/>
          </p:cNvSpPr>
          <p:nvPr>
            <p:ph type="sldNum" sz="quarter" idx="12"/>
          </p:nvPr>
        </p:nvSpPr>
        <p:spPr/>
        <p:txBody>
          <a:bodyPr/>
          <a:lstStyle/>
          <a:p>
            <a:fld id="{0FBEB500-3C74-41C5-A351-357A7768113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doonesbury.jpg"/>
          <p:cNvPicPr>
            <a:picLocks noChangeAspect="1"/>
          </p:cNvPicPr>
          <p:nvPr/>
        </p:nvPicPr>
        <p:blipFill>
          <a:blip r:embed="rId2" cstate="print"/>
          <a:stretch>
            <a:fillRect/>
          </a:stretch>
        </p:blipFill>
        <p:spPr>
          <a:xfrm>
            <a:off x="304800" y="152400"/>
            <a:ext cx="8458200" cy="6553200"/>
          </a:xfrm>
          <a:prstGeom prst="rect">
            <a:avLst/>
          </a:prstGeom>
        </p:spPr>
      </p:pic>
      <p:sp>
        <p:nvSpPr>
          <p:cNvPr id="5" name="Slide Number Placeholder 4"/>
          <p:cNvSpPr>
            <a:spLocks noGrp="1"/>
          </p:cNvSpPr>
          <p:nvPr>
            <p:ph type="sldNum" sz="quarter" idx="12"/>
          </p:nvPr>
        </p:nvSpPr>
        <p:spPr/>
        <p:txBody>
          <a:bodyPr/>
          <a:lstStyle/>
          <a:p>
            <a:fld id="{0FBEB500-3C74-41C5-A351-357A7768113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00894"/>
            <a:ext cx="8229600" cy="1027906"/>
          </a:xfrm>
        </p:spPr>
        <p:txBody>
          <a:bodyPr/>
          <a:lstStyle/>
          <a:p>
            <a:pPr algn="ctr"/>
            <a:r>
              <a:rPr lang="en-US" b="1" dirty="0" smtClean="0">
                <a:effectLst/>
              </a:rPr>
              <a:t>Posthumous Options	</a:t>
            </a:r>
            <a:endParaRPr lang="en-US" b="1" dirty="0">
              <a:effectLst/>
            </a:endParaRPr>
          </a:p>
        </p:txBody>
      </p:sp>
      <p:sp>
        <p:nvSpPr>
          <p:cNvPr id="3" name="Content Placeholder 2"/>
          <p:cNvSpPr>
            <a:spLocks noGrp="1"/>
          </p:cNvSpPr>
          <p:nvPr>
            <p:ph idx="4294967295"/>
          </p:nvPr>
        </p:nvSpPr>
        <p:spPr>
          <a:xfrm>
            <a:off x="457200" y="2263808"/>
            <a:ext cx="8229600" cy="3374992"/>
          </a:xfrm>
        </p:spPr>
        <p:txBody>
          <a:bodyPr>
            <a:normAutofit/>
          </a:bodyPr>
          <a:lstStyle/>
          <a:p>
            <a:r>
              <a:rPr lang="en-US" sz="2000" dirty="0" smtClean="0"/>
              <a:t>Have your digital personal rep. add an auto response on your email account for a set number months…</a:t>
            </a:r>
          </a:p>
          <a:p>
            <a:pPr>
              <a:buNone/>
            </a:pPr>
            <a:endParaRPr lang="en-US" sz="2000" dirty="0" smtClean="0"/>
          </a:p>
          <a:p>
            <a:pPr>
              <a:buNone/>
            </a:pPr>
            <a:r>
              <a:rPr lang="en-US" sz="2000" dirty="0" smtClean="0"/>
              <a:t>	-Example:  “This email address is no longer being checked because John Doe is no longer alive.  Please send any condolences to his family at </a:t>
            </a:r>
            <a:r>
              <a:rPr lang="en-US" sz="2000" dirty="0" smtClean="0">
                <a:hlinkClick r:id="rId3"/>
              </a:rPr>
              <a:t>doe@comcast.net</a:t>
            </a:r>
            <a:r>
              <a:rPr lang="en-US" sz="2000" dirty="0" smtClean="0"/>
              <a:t>”</a:t>
            </a:r>
          </a:p>
          <a:p>
            <a:pPr>
              <a:buNone/>
            </a:pPr>
            <a:endParaRPr lang="en-US" sz="2000" dirty="0" smtClean="0"/>
          </a:p>
          <a:p>
            <a:r>
              <a:rPr lang="en-US" sz="2000" dirty="0" smtClean="0"/>
              <a:t>They could also send a “final tweet or post” to your friends, if those are your wishes.</a:t>
            </a:r>
            <a:endParaRPr lang="en-US" sz="2000"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24694"/>
            <a:ext cx="8229600" cy="1027906"/>
          </a:xfrm>
        </p:spPr>
        <p:txBody>
          <a:bodyPr/>
          <a:lstStyle/>
          <a:p>
            <a:pPr algn="ctr"/>
            <a:r>
              <a:rPr lang="en-US" b="1" dirty="0" smtClean="0">
                <a:effectLst/>
              </a:rPr>
              <a:t>Posthumous Options</a:t>
            </a:r>
            <a:endParaRPr lang="en-US" b="1" dirty="0">
              <a:effectLst/>
            </a:endParaRPr>
          </a:p>
        </p:txBody>
      </p:sp>
      <p:sp>
        <p:nvSpPr>
          <p:cNvPr id="3" name="Content Placeholder 2"/>
          <p:cNvSpPr>
            <a:spLocks noGrp="1"/>
          </p:cNvSpPr>
          <p:nvPr>
            <p:ph idx="4294967295"/>
          </p:nvPr>
        </p:nvSpPr>
        <p:spPr>
          <a:xfrm>
            <a:off x="457200" y="2035208"/>
            <a:ext cx="8229600" cy="3984592"/>
          </a:xfrm>
        </p:spPr>
        <p:txBody>
          <a:bodyPr>
            <a:normAutofit/>
          </a:bodyPr>
          <a:lstStyle/>
          <a:p>
            <a:r>
              <a:rPr lang="en-US" sz="2000" b="1" dirty="0" smtClean="0"/>
              <a:t>Greatgoodbye.com</a:t>
            </a:r>
            <a:r>
              <a:rPr lang="en-US" sz="2000" dirty="0" smtClean="0"/>
              <a:t>-This site sends an email for you (written by you in advance) upon notice of your death.</a:t>
            </a:r>
          </a:p>
          <a:p>
            <a:pPr>
              <a:buNone/>
            </a:pPr>
            <a:endParaRPr lang="en-US" sz="2000" dirty="0" smtClean="0"/>
          </a:p>
          <a:p>
            <a:r>
              <a:rPr lang="en-US" sz="2000" dirty="0" smtClean="0"/>
              <a:t>Sites like this don’t require relying on a human to send your final messages to your friends and family.</a:t>
            </a:r>
          </a:p>
          <a:p>
            <a:pPr marL="0" indent="0">
              <a:buNone/>
            </a:pPr>
            <a:endParaRPr lang="en-US" sz="2000" dirty="0" smtClean="0"/>
          </a:p>
          <a:p>
            <a:r>
              <a:rPr lang="en-US" sz="2000" dirty="0" smtClean="0"/>
              <a:t>There are also many online memorial sites, including…</a:t>
            </a:r>
          </a:p>
          <a:p>
            <a:pPr marL="0" indent="0">
              <a:buNone/>
            </a:pPr>
            <a:r>
              <a:rPr lang="en-US" sz="2000" dirty="0"/>
              <a:t>	</a:t>
            </a:r>
            <a:r>
              <a:rPr lang="en-US" sz="2000" dirty="0" smtClean="0"/>
              <a:t>-</a:t>
            </a:r>
            <a:r>
              <a:rPr lang="en-US" sz="2000" b="1" dirty="0" smtClean="0"/>
              <a:t>Bcelebrated.com</a:t>
            </a:r>
          </a:p>
          <a:p>
            <a:pPr marL="0" indent="0">
              <a:buNone/>
            </a:pPr>
            <a:r>
              <a:rPr lang="en-US" sz="2000" dirty="0"/>
              <a:t>	</a:t>
            </a:r>
            <a:r>
              <a:rPr lang="en-US" sz="2000" dirty="0" smtClean="0"/>
              <a:t>-</a:t>
            </a:r>
            <a:r>
              <a:rPr lang="en-US" sz="2000" b="1" dirty="0" smtClean="0"/>
              <a:t>Online-Legacy.com</a:t>
            </a:r>
          </a:p>
          <a:p>
            <a:pPr marL="0" indent="0">
              <a:buNone/>
            </a:pPr>
            <a:r>
              <a:rPr lang="en-US" sz="2000" dirty="0"/>
              <a:t>	</a:t>
            </a:r>
            <a:r>
              <a:rPr lang="en-US" sz="2000" dirty="0" smtClean="0"/>
              <a:t>-</a:t>
            </a:r>
            <a:r>
              <a:rPr lang="en-US" sz="2000" b="1" dirty="0" smtClean="0"/>
              <a:t>MyWonderfulLife.com</a:t>
            </a:r>
            <a:r>
              <a:rPr lang="en-US" sz="2000" dirty="0"/>
              <a:t>	</a:t>
            </a:r>
          </a:p>
        </p:txBody>
      </p:sp>
      <p:sp>
        <p:nvSpPr>
          <p:cNvPr id="4" name="Slide Number Placeholder 3"/>
          <p:cNvSpPr>
            <a:spLocks noGrp="1"/>
          </p:cNvSpPr>
          <p:nvPr>
            <p:ph type="sldNum" sz="quarter" idx="12"/>
          </p:nvPr>
        </p:nvSpPr>
        <p:spPr/>
        <p:txBody>
          <a:bodyPr/>
          <a:lstStyle/>
          <a:p>
            <a:fld id="{833D2CDE-7A3C-4383-B412-D56F82E16B2A}" type="slidenum">
              <a:rPr lang="en-US" smtClean="0"/>
              <a:pPr/>
              <a:t>31</a:t>
            </a:fld>
            <a:endParaRPr lang="en-US" dirty="0"/>
          </a:p>
        </p:txBody>
      </p:sp>
    </p:spTree>
    <p:extLst>
      <p:ext uri="{BB962C8B-B14F-4D97-AF65-F5344CB8AC3E}">
        <p14:creationId xmlns:p14="http://schemas.microsoft.com/office/powerpoint/2010/main" xmlns="" val="2062354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Law</a:t>
            </a:r>
            <a:endParaRPr lang="en-US" dirty="0"/>
          </a:p>
        </p:txBody>
      </p:sp>
      <p:pic>
        <p:nvPicPr>
          <p:cNvPr id="3" name="Picture 2" descr="Digital Assets.jpg"/>
          <p:cNvPicPr>
            <a:picLocks noChangeAspect="1"/>
          </p:cNvPicPr>
          <p:nvPr/>
        </p:nvPicPr>
        <p:blipFill>
          <a:blip r:embed="rId2" cstate="print"/>
          <a:stretch>
            <a:fillRect/>
          </a:stretch>
        </p:blipFill>
        <p:spPr>
          <a:xfrm>
            <a:off x="1524000" y="1905000"/>
            <a:ext cx="6550701" cy="4343400"/>
          </a:xfrm>
          <a:prstGeom prst="rect">
            <a:avLst/>
          </a:prstGeom>
        </p:spPr>
      </p:pic>
      <p:sp>
        <p:nvSpPr>
          <p:cNvPr id="4" name="Slide Number Placeholder 3"/>
          <p:cNvSpPr>
            <a:spLocks noGrp="1"/>
          </p:cNvSpPr>
          <p:nvPr>
            <p:ph type="sldNum" sz="quarter" idx="12"/>
          </p:nvPr>
        </p:nvSpPr>
        <p:spPr/>
        <p:txBody>
          <a:bodyPr/>
          <a:lstStyle/>
          <a:p>
            <a:fld id="{0FBEB500-3C74-41C5-A351-357A7768113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0"/>
            <a:ext cx="8153400" cy="914400"/>
          </a:xfrm>
        </p:spPr>
        <p:txBody>
          <a:bodyPr>
            <a:noAutofit/>
          </a:bodyPr>
          <a:lstStyle/>
          <a:p>
            <a:pPr algn="ctr"/>
            <a:r>
              <a:rPr lang="en-US" b="1" dirty="0" smtClean="0"/>
              <a:t>    The Law Says…..	</a:t>
            </a:r>
            <a:endParaRPr lang="en-US" b="1" dirty="0"/>
          </a:p>
        </p:txBody>
      </p:sp>
      <p:sp>
        <p:nvSpPr>
          <p:cNvPr id="3" name="Content Placeholder 2"/>
          <p:cNvSpPr>
            <a:spLocks noGrp="1"/>
          </p:cNvSpPr>
          <p:nvPr>
            <p:ph idx="4294967295"/>
          </p:nvPr>
        </p:nvSpPr>
        <p:spPr>
          <a:xfrm>
            <a:off x="228600" y="1066800"/>
            <a:ext cx="8686800" cy="5486400"/>
          </a:xfrm>
        </p:spPr>
        <p:txBody>
          <a:bodyPr>
            <a:normAutofit/>
          </a:bodyPr>
          <a:lstStyle/>
          <a:p>
            <a:r>
              <a:rPr lang="en-US" sz="2000" dirty="0" smtClean="0"/>
              <a:t>Like anything else, if you don’t have your wishes clearly expressed at the time of your death, your digital assets will be distributed according to the laws of the state you were residing.</a:t>
            </a:r>
          </a:p>
          <a:p>
            <a:pPr marL="919163" lvl="1" indent="-382588">
              <a:buSzPct val="80000"/>
              <a:buFont typeface="Wingdings 2"/>
              <a:buChar char=""/>
            </a:pPr>
            <a:r>
              <a:rPr lang="en-US" sz="2000" dirty="0" smtClean="0"/>
              <a:t>Social media companies have relied on terms of service to guide them because of the lack of legislation related to digital property after death.</a:t>
            </a:r>
          </a:p>
          <a:p>
            <a:pPr marL="919163" lvl="1" indent="-382588">
              <a:buSzPct val="80000"/>
              <a:buFont typeface="Wingdings 2"/>
              <a:buChar char=""/>
            </a:pPr>
            <a:r>
              <a:rPr lang="en-US" sz="2000" dirty="0" smtClean="0"/>
              <a:t>Only five states have passed legislation regarding digital assets (Oklahoma, Idaho, Rhode Island, Indiana, Virginia, Nevada and Connecticut, who was the first in 2005) </a:t>
            </a:r>
            <a:r>
              <a:rPr lang="en-US" sz="2000" dirty="0" smtClean="0">
                <a:hlinkClick r:id="rId3"/>
              </a:rPr>
              <a:t>http://mashable.com/2012/01/26/digital-assets-after-death/</a:t>
            </a:r>
            <a:endParaRPr lang="en-US" sz="2000" dirty="0" smtClean="0"/>
          </a:p>
          <a:p>
            <a:r>
              <a:rPr lang="en-US" sz="2000" dirty="0" smtClean="0"/>
              <a:t>Do not include usernames and passwords in your documents (especially your will).  Once a will is filed, it becomes part of the public record.</a:t>
            </a:r>
          </a:p>
          <a:p>
            <a:r>
              <a:rPr lang="en-US" sz="2000" dirty="0" smtClean="0"/>
              <a:t>Hopefully firms will start asking about digital content on their estate planning intake forms.</a:t>
            </a:r>
            <a:endParaRPr lang="en-US" sz="2000"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33</a:t>
            </a:fld>
            <a:endParaRPr lang="en-US" dirty="0"/>
          </a:p>
        </p:txBody>
      </p:sp>
    </p:spTree>
    <p:extLst>
      <p:ext uri="{BB962C8B-B14F-4D97-AF65-F5344CB8AC3E}">
        <p14:creationId xmlns:p14="http://schemas.microsoft.com/office/powerpoint/2010/main" xmlns="" val="3559934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724694"/>
            <a:ext cx="8229600" cy="1104106"/>
          </a:xfrm>
        </p:spPr>
        <p:txBody>
          <a:bodyPr/>
          <a:lstStyle/>
          <a:p>
            <a:pPr algn="ctr"/>
            <a:r>
              <a:rPr lang="en-US" b="1" dirty="0" smtClean="0"/>
              <a:t> The Law Says…..</a:t>
            </a:r>
            <a:endParaRPr lang="en-US" dirty="0"/>
          </a:p>
        </p:txBody>
      </p:sp>
      <p:sp>
        <p:nvSpPr>
          <p:cNvPr id="7" name="Content Placeholder 6"/>
          <p:cNvSpPr>
            <a:spLocks noGrp="1"/>
          </p:cNvSpPr>
          <p:nvPr>
            <p:ph idx="4294967295"/>
          </p:nvPr>
        </p:nvSpPr>
        <p:spPr>
          <a:xfrm>
            <a:off x="457200" y="1905000"/>
            <a:ext cx="8229600" cy="4549808"/>
          </a:xfrm>
        </p:spPr>
        <p:txBody>
          <a:bodyPr>
            <a:normAutofit/>
          </a:bodyPr>
          <a:lstStyle/>
          <a:p>
            <a:endParaRPr lang="en-US" sz="2200" dirty="0" smtClean="0"/>
          </a:p>
          <a:p>
            <a:r>
              <a:rPr lang="en-US" sz="2200" dirty="0" smtClean="0"/>
              <a:t>The </a:t>
            </a:r>
            <a:r>
              <a:rPr lang="en-US" sz="2200" dirty="0" smtClean="0">
                <a:hlinkClick r:id="rId2"/>
              </a:rPr>
              <a:t>Uniform Law Commission</a:t>
            </a:r>
            <a:r>
              <a:rPr lang="en-US" sz="2200" dirty="0" smtClean="0"/>
              <a:t> appointed a </a:t>
            </a:r>
            <a:r>
              <a:rPr lang="en-US" sz="2200" dirty="0" smtClean="0">
                <a:hlinkClick r:id="rId3"/>
              </a:rPr>
              <a:t>Drafting Committee on Fiduciary Access to Digital Assets</a:t>
            </a:r>
            <a:r>
              <a:rPr lang="en-US" sz="2200" dirty="0" smtClean="0"/>
              <a:t> to prepare a model act on this topic, and they have a working draft that is expected to be finalized in 2014. As of August 30, 2013, other states have already introduced or are considering introducing new legislation to address fiduciary access to digital property, although we believe that several of these proposals are too limited in scope:</a:t>
            </a:r>
          </a:p>
          <a:p>
            <a:pPr>
              <a:buNone/>
            </a:pPr>
            <a:endParaRPr lang="en-US" dirty="0"/>
          </a:p>
        </p:txBody>
      </p:sp>
      <p:sp>
        <p:nvSpPr>
          <p:cNvPr id="5" name="Slide Number Placeholder 4"/>
          <p:cNvSpPr>
            <a:spLocks noGrp="1"/>
          </p:cNvSpPr>
          <p:nvPr>
            <p:ph type="sldNum" sz="quarter" idx="12"/>
          </p:nvPr>
        </p:nvSpPr>
        <p:spPr/>
        <p:txBody>
          <a:bodyPr/>
          <a:lstStyle/>
          <a:p>
            <a:fld id="{0FBEB500-3C74-41C5-A351-357A7768113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0"/>
            <a:ext cx="8229600" cy="951706"/>
          </a:xfrm>
        </p:spPr>
        <p:txBody>
          <a:bodyPr/>
          <a:lstStyle/>
          <a:p>
            <a:pPr algn="ctr"/>
            <a:r>
              <a:rPr lang="en-US" b="1" dirty="0" smtClean="0"/>
              <a:t> The Law Says…..</a:t>
            </a:r>
            <a:endParaRPr lang="en-US" dirty="0"/>
          </a:p>
        </p:txBody>
      </p:sp>
      <p:sp>
        <p:nvSpPr>
          <p:cNvPr id="7" name="Content Placeholder 6"/>
          <p:cNvSpPr>
            <a:spLocks noGrp="1"/>
          </p:cNvSpPr>
          <p:nvPr>
            <p:ph idx="4294967295"/>
          </p:nvPr>
        </p:nvSpPr>
        <p:spPr>
          <a:xfrm>
            <a:off x="457200" y="914400"/>
            <a:ext cx="8229600" cy="5540408"/>
          </a:xfrm>
        </p:spPr>
        <p:txBody>
          <a:bodyPr>
            <a:normAutofit/>
          </a:bodyPr>
          <a:lstStyle/>
          <a:p>
            <a:r>
              <a:rPr lang="en-US" sz="2000" dirty="0" smtClean="0"/>
              <a:t>California.</a:t>
            </a:r>
          </a:p>
          <a:p>
            <a:r>
              <a:rPr lang="en-US" sz="2000" dirty="0" smtClean="0"/>
              <a:t>Colorado.</a:t>
            </a:r>
          </a:p>
          <a:p>
            <a:r>
              <a:rPr lang="en-US" sz="2000" dirty="0" smtClean="0"/>
              <a:t>Florida.</a:t>
            </a:r>
          </a:p>
          <a:p>
            <a:r>
              <a:rPr lang="en-US" sz="2000" dirty="0" smtClean="0"/>
              <a:t>Maine: </a:t>
            </a:r>
            <a:r>
              <a:rPr lang="en-US" sz="2000" dirty="0" smtClean="0">
                <a:hlinkClick r:id="rId2"/>
              </a:rPr>
              <a:t>Legislative Document 850</a:t>
            </a:r>
            <a:r>
              <a:rPr lang="en-US" sz="2000" dirty="0" smtClean="0"/>
              <a:t>, passed May 21, 2013, appointed a commission to study the legal impediments to the disposition of digital assets upon an individual’s death or incapacity and develop legislative recommendations based on the study by December 1, 2013.</a:t>
            </a:r>
          </a:p>
          <a:p>
            <a:r>
              <a:rPr lang="en-US" sz="2000" dirty="0" smtClean="0"/>
              <a:t>Maryland: </a:t>
            </a:r>
            <a:r>
              <a:rPr lang="en-US" sz="2000" dirty="0" smtClean="0">
                <a:hlinkClick r:id="rId3"/>
              </a:rPr>
              <a:t>Senate Bill 29 introduced January 9, 2013</a:t>
            </a:r>
            <a:r>
              <a:rPr lang="en-US" sz="2000" dirty="0" smtClean="0"/>
              <a:t>, </a:t>
            </a:r>
            <a:r>
              <a:rPr lang="en-US" sz="2000" dirty="0" smtClean="0">
                <a:hlinkClick r:id="rId4"/>
              </a:rPr>
              <a:t>status</a:t>
            </a:r>
            <a:r>
              <a:rPr lang="en-US" sz="2000" dirty="0" smtClean="0"/>
              <a:t> (note: this bill received an </a:t>
            </a:r>
            <a:r>
              <a:rPr lang="en-US" sz="2000" dirty="0" smtClean="0">
                <a:hlinkClick r:id="rId5"/>
              </a:rPr>
              <a:t>“unfavorable” report by the Senate Judicial Proceedings Committee on February 14, 2013</a:t>
            </a:r>
            <a:r>
              <a:rPr lang="en-US" sz="2000" dirty="0" smtClean="0"/>
              <a:t>).</a:t>
            </a:r>
          </a:p>
          <a:p>
            <a:r>
              <a:rPr lang="en-US" sz="2000" dirty="0" smtClean="0"/>
              <a:t>Massachusetts: </a:t>
            </a:r>
            <a:r>
              <a:rPr lang="en-US" sz="2000" dirty="0" smtClean="0">
                <a:hlinkClick r:id="rId6"/>
              </a:rPr>
              <a:t>Senate Bill 702 (House Bill 1314), introduced January 22, 2013</a:t>
            </a:r>
            <a:r>
              <a:rPr lang="en-US" sz="2000" dirty="0" smtClean="0"/>
              <a:t>, </a:t>
            </a:r>
            <a:r>
              <a:rPr lang="en-US" sz="2000" dirty="0" smtClean="0">
                <a:hlinkClick r:id="rId7"/>
              </a:rPr>
              <a:t>status</a:t>
            </a:r>
            <a:r>
              <a:rPr lang="en-US" sz="2000" dirty="0" smtClean="0"/>
              <a:t> (</a:t>
            </a:r>
            <a:r>
              <a:rPr lang="en-US" sz="2000" i="1" dirty="0" smtClean="0"/>
              <a:t>see also</a:t>
            </a:r>
            <a:r>
              <a:rPr lang="en-US" sz="2000" dirty="0" smtClean="0"/>
              <a:t> </a:t>
            </a:r>
            <a:r>
              <a:rPr lang="en-US" sz="2000" dirty="0" smtClean="0">
                <a:hlinkClick r:id="rId8"/>
              </a:rPr>
              <a:t>Senate Bill 754, introduced January 24, 2011</a:t>
            </a:r>
            <a:r>
              <a:rPr lang="en-US" sz="2000" dirty="0" smtClean="0"/>
              <a:t>, </a:t>
            </a:r>
            <a:r>
              <a:rPr lang="en-US" sz="2000" dirty="0" smtClean="0">
                <a:hlinkClick r:id="rId9"/>
              </a:rPr>
              <a:t>Senate Bill 2205 introduced April 5, 2012</a:t>
            </a:r>
            <a:r>
              <a:rPr lang="en-US" sz="2000" dirty="0" smtClean="0"/>
              <a:t>, and </a:t>
            </a:r>
            <a:r>
              <a:rPr lang="en-US" sz="2000" dirty="0" smtClean="0">
                <a:hlinkClick r:id="rId10"/>
              </a:rPr>
              <a:t>Senate Bill 2313 introduced June 21, 2012</a:t>
            </a:r>
            <a:r>
              <a:rPr lang="en-US" sz="2000" dirty="0" smtClean="0"/>
              <a:t>).</a:t>
            </a:r>
          </a:p>
          <a:p>
            <a:endParaRPr lang="en-US" sz="2000" dirty="0" smtClean="0"/>
          </a:p>
          <a:p>
            <a:endParaRPr lang="en-US" sz="2000" dirty="0" smtClean="0"/>
          </a:p>
          <a:p>
            <a:pPr>
              <a:buNone/>
            </a:pPr>
            <a:endParaRPr lang="en-US" dirty="0"/>
          </a:p>
        </p:txBody>
      </p:sp>
      <p:sp>
        <p:nvSpPr>
          <p:cNvPr id="5" name="Slide Number Placeholder 4"/>
          <p:cNvSpPr>
            <a:spLocks noGrp="1"/>
          </p:cNvSpPr>
          <p:nvPr>
            <p:ph type="sldNum" sz="quarter" idx="12"/>
          </p:nvPr>
        </p:nvSpPr>
        <p:spPr/>
        <p:txBody>
          <a:bodyPr/>
          <a:lstStyle/>
          <a:p>
            <a:fld id="{0FBEB500-3C74-41C5-A351-357A7768113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533400"/>
            <a:ext cx="8229600" cy="951706"/>
          </a:xfrm>
        </p:spPr>
        <p:txBody>
          <a:bodyPr/>
          <a:lstStyle/>
          <a:p>
            <a:pPr algn="ctr"/>
            <a:r>
              <a:rPr lang="en-US" b="1" dirty="0" smtClean="0"/>
              <a:t> The Law Says…..</a:t>
            </a:r>
            <a:endParaRPr lang="en-US" dirty="0"/>
          </a:p>
        </p:txBody>
      </p:sp>
      <p:sp>
        <p:nvSpPr>
          <p:cNvPr id="7" name="Content Placeholder 6"/>
          <p:cNvSpPr>
            <a:spLocks noGrp="1"/>
          </p:cNvSpPr>
          <p:nvPr>
            <p:ph idx="4294967295"/>
          </p:nvPr>
        </p:nvSpPr>
        <p:spPr>
          <a:xfrm>
            <a:off x="457200" y="1524000"/>
            <a:ext cx="8229600" cy="4930808"/>
          </a:xfrm>
        </p:spPr>
        <p:txBody>
          <a:bodyPr>
            <a:normAutofit/>
          </a:bodyPr>
          <a:lstStyle/>
          <a:p>
            <a:r>
              <a:rPr lang="en-US" sz="2000" dirty="0" smtClean="0"/>
              <a:t>Michigan: </a:t>
            </a:r>
            <a:r>
              <a:rPr lang="en-US" sz="2000" dirty="0" smtClean="0">
                <a:hlinkClick r:id="rId2"/>
              </a:rPr>
              <a:t>House Bill 5929 introduced September 20, 2012</a:t>
            </a:r>
            <a:r>
              <a:rPr lang="en-US" sz="2000" dirty="0" smtClean="0"/>
              <a:t>, </a:t>
            </a:r>
            <a:r>
              <a:rPr lang="en-US" sz="2000" dirty="0" smtClean="0">
                <a:hlinkClick r:id="rId3"/>
              </a:rPr>
              <a:t>status</a:t>
            </a:r>
            <a:r>
              <a:rPr lang="en-US" sz="2000" dirty="0" smtClean="0"/>
              <a:t>, and </a:t>
            </a:r>
            <a:r>
              <a:rPr lang="en-US" sz="2000" dirty="0" smtClean="0">
                <a:hlinkClick r:id="rId4"/>
              </a:rPr>
              <a:t>Senate Bill 293 introduced April 10, 2013</a:t>
            </a:r>
            <a:r>
              <a:rPr lang="en-US" sz="2000" dirty="0" smtClean="0"/>
              <a:t>, </a:t>
            </a:r>
            <a:r>
              <a:rPr lang="en-US" sz="2000" dirty="0" smtClean="0">
                <a:hlinkClick r:id="rId5"/>
              </a:rPr>
              <a:t>status</a:t>
            </a:r>
            <a:r>
              <a:rPr lang="en-US" sz="2000" dirty="0" smtClean="0"/>
              <a:t>.</a:t>
            </a:r>
          </a:p>
          <a:p>
            <a:r>
              <a:rPr lang="en-US" sz="2000" dirty="0" smtClean="0"/>
              <a:t>Missouri.</a:t>
            </a:r>
          </a:p>
          <a:p>
            <a:r>
              <a:rPr lang="en-US" sz="2000" dirty="0" smtClean="0"/>
              <a:t>Nebraska: </a:t>
            </a:r>
            <a:r>
              <a:rPr lang="en-US" sz="2000" dirty="0" smtClean="0">
                <a:hlinkClick r:id="rId6"/>
              </a:rPr>
              <a:t>Legislative Bill 783 introduced January 5, 2012</a:t>
            </a:r>
            <a:r>
              <a:rPr lang="en-US" sz="2000" dirty="0" smtClean="0"/>
              <a:t>, </a:t>
            </a:r>
            <a:r>
              <a:rPr lang="en-US" sz="2000" dirty="0" smtClean="0">
                <a:hlinkClick r:id="rId7"/>
              </a:rPr>
              <a:t>status</a:t>
            </a:r>
            <a:r>
              <a:rPr lang="en-US" sz="2000" dirty="0" smtClean="0"/>
              <a:t> (note: this bill was </a:t>
            </a:r>
            <a:r>
              <a:rPr lang="en-US" sz="2000" dirty="0" smtClean="0">
                <a:hlinkClick r:id="rId7"/>
              </a:rPr>
              <a:t>indefinitely postponed as of April 18, 2013</a:t>
            </a:r>
            <a:r>
              <a:rPr lang="en-US" sz="2000" dirty="0" smtClean="0"/>
              <a:t>).</a:t>
            </a:r>
          </a:p>
          <a:p>
            <a:r>
              <a:rPr lang="en-US" sz="2000" dirty="0" smtClean="0"/>
              <a:t>New Hampshire: </a:t>
            </a:r>
            <a:r>
              <a:rPr lang="en-US" sz="2000" dirty="0" smtClean="0">
                <a:hlinkClick r:id="rId8"/>
              </a:rPr>
              <a:t>House Bill 116 introduced January 3, 2013</a:t>
            </a:r>
            <a:r>
              <a:rPr lang="en-US" sz="2000" dirty="0" smtClean="0"/>
              <a:t>, </a:t>
            </a:r>
            <a:r>
              <a:rPr lang="en-US" sz="2000" dirty="0" smtClean="0">
                <a:hlinkClick r:id="rId9"/>
              </a:rPr>
              <a:t>status</a:t>
            </a:r>
            <a:r>
              <a:rPr lang="en-US" sz="2000" dirty="0" smtClean="0"/>
              <a:t>.</a:t>
            </a:r>
          </a:p>
          <a:p>
            <a:r>
              <a:rPr lang="en-US" sz="2000" dirty="0" smtClean="0"/>
              <a:t>New Jersey: </a:t>
            </a:r>
            <a:r>
              <a:rPr lang="en-US" sz="2000" dirty="0" smtClean="0">
                <a:hlinkClick r:id="rId10"/>
              </a:rPr>
              <a:t>Assembly Bill 2943 introduced May 14, 2012</a:t>
            </a:r>
            <a:r>
              <a:rPr lang="en-US" sz="2000" dirty="0" smtClean="0"/>
              <a:t>, </a:t>
            </a:r>
            <a:r>
              <a:rPr lang="en-US" sz="2000" dirty="0" smtClean="0">
                <a:hlinkClick r:id="rId11"/>
              </a:rPr>
              <a:t>status</a:t>
            </a:r>
            <a:r>
              <a:rPr lang="en-US" sz="2000" dirty="0" smtClean="0"/>
              <a:t>.</a:t>
            </a:r>
          </a:p>
          <a:p>
            <a:r>
              <a:rPr lang="en-US" sz="2000" dirty="0" smtClean="0"/>
              <a:t>New York: </a:t>
            </a:r>
            <a:r>
              <a:rPr lang="en-US" sz="2000" dirty="0" smtClean="0">
                <a:hlinkClick r:id="rId12"/>
              </a:rPr>
              <a:t>Bill A823–2013 introduced January 9, 2013</a:t>
            </a:r>
            <a:r>
              <a:rPr lang="en-US" sz="2000" dirty="0" smtClean="0"/>
              <a:t>, </a:t>
            </a:r>
            <a:r>
              <a:rPr lang="en-US" sz="2000" dirty="0" smtClean="0">
                <a:hlinkClick r:id="rId13"/>
              </a:rPr>
              <a:t>status</a:t>
            </a:r>
            <a:r>
              <a:rPr lang="en-US" sz="2000" dirty="0" smtClean="0"/>
              <a:t>; </a:t>
            </a:r>
            <a:r>
              <a:rPr lang="en-US" sz="2000" dirty="0" smtClean="0">
                <a:hlinkClick r:id="rId14"/>
              </a:rPr>
              <a:t>Bill A6034–2013 introduced March 13, 2013</a:t>
            </a:r>
            <a:r>
              <a:rPr lang="en-US" sz="2000" dirty="0" smtClean="0"/>
              <a:t>, </a:t>
            </a:r>
            <a:r>
              <a:rPr lang="en-US" sz="2000" dirty="0" smtClean="0">
                <a:hlinkClick r:id="rId15"/>
              </a:rPr>
              <a:t>status</a:t>
            </a:r>
            <a:r>
              <a:rPr lang="en-US" sz="2000" dirty="0" smtClean="0"/>
              <a:t>; and </a:t>
            </a:r>
            <a:r>
              <a:rPr lang="en-US" sz="2000" dirty="0" smtClean="0">
                <a:hlinkClick r:id="rId16"/>
              </a:rPr>
              <a:t>Bill A6729–2013 introduced April 17, 2013</a:t>
            </a:r>
            <a:r>
              <a:rPr lang="en-US" sz="2000" dirty="0" smtClean="0"/>
              <a:t>, </a:t>
            </a:r>
            <a:r>
              <a:rPr lang="en-US" sz="2000" dirty="0" smtClean="0">
                <a:hlinkClick r:id="rId17"/>
              </a:rPr>
              <a:t>status</a:t>
            </a:r>
            <a:endParaRPr lang="en-US" sz="2000" dirty="0" smtClean="0"/>
          </a:p>
          <a:p>
            <a:endParaRPr lang="en-US" sz="2000" dirty="0" smtClean="0"/>
          </a:p>
          <a:p>
            <a:endParaRPr lang="en-US" sz="2000" dirty="0" smtClean="0"/>
          </a:p>
          <a:p>
            <a:pPr>
              <a:buNone/>
            </a:pPr>
            <a:endParaRPr lang="en-US" dirty="0"/>
          </a:p>
        </p:txBody>
      </p:sp>
      <p:sp>
        <p:nvSpPr>
          <p:cNvPr id="5" name="Slide Number Placeholder 4"/>
          <p:cNvSpPr>
            <a:spLocks noGrp="1"/>
          </p:cNvSpPr>
          <p:nvPr>
            <p:ph type="sldNum" sz="quarter" idx="12"/>
          </p:nvPr>
        </p:nvSpPr>
        <p:spPr/>
        <p:txBody>
          <a:bodyPr/>
          <a:lstStyle/>
          <a:p>
            <a:fld id="{0FBEB500-3C74-41C5-A351-357A7768113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496094"/>
            <a:ext cx="8229600" cy="951706"/>
          </a:xfrm>
        </p:spPr>
        <p:txBody>
          <a:bodyPr/>
          <a:lstStyle/>
          <a:p>
            <a:pPr algn="ctr"/>
            <a:r>
              <a:rPr lang="en-US" b="1" dirty="0" smtClean="0"/>
              <a:t> The Law Says…..</a:t>
            </a:r>
            <a:endParaRPr lang="en-US" dirty="0"/>
          </a:p>
        </p:txBody>
      </p:sp>
      <p:sp>
        <p:nvSpPr>
          <p:cNvPr id="7" name="Content Placeholder 6"/>
          <p:cNvSpPr>
            <a:spLocks noGrp="1"/>
          </p:cNvSpPr>
          <p:nvPr>
            <p:ph idx="4294967295"/>
          </p:nvPr>
        </p:nvSpPr>
        <p:spPr>
          <a:xfrm>
            <a:off x="457200" y="1981200"/>
            <a:ext cx="8229600" cy="4473608"/>
          </a:xfrm>
        </p:spPr>
        <p:txBody>
          <a:bodyPr>
            <a:normAutofit/>
          </a:bodyPr>
          <a:lstStyle/>
          <a:p>
            <a:r>
              <a:rPr lang="en-US" sz="2000" dirty="0" smtClean="0"/>
              <a:t>North Carolina </a:t>
            </a:r>
            <a:r>
              <a:rPr lang="en-US" sz="2000" dirty="0" smtClean="0">
                <a:hlinkClick r:id="rId2"/>
              </a:rPr>
              <a:t>Senate Bill 279 introduced March 12, 2013</a:t>
            </a:r>
            <a:r>
              <a:rPr lang="en-US" sz="2000" dirty="0" smtClean="0"/>
              <a:t>, </a:t>
            </a:r>
            <a:r>
              <a:rPr lang="en-US" sz="2000" dirty="0" smtClean="0">
                <a:hlinkClick r:id="rId3"/>
              </a:rPr>
              <a:t>status</a:t>
            </a:r>
            <a:r>
              <a:rPr lang="en-US" sz="2000" dirty="0" smtClean="0"/>
              <a:t> (note: the digital asset provisions contained in the first two versions of this bill were removed before this bill was signed into law June 12, 2013).</a:t>
            </a:r>
          </a:p>
          <a:p>
            <a:r>
              <a:rPr lang="en-US" sz="2000" dirty="0" smtClean="0"/>
              <a:t>North Dakota: </a:t>
            </a:r>
            <a:r>
              <a:rPr lang="en-US" sz="2000" dirty="0" smtClean="0">
                <a:hlinkClick r:id="rId4"/>
              </a:rPr>
              <a:t>House Bill 1455 introduced January 21, 2013</a:t>
            </a:r>
            <a:r>
              <a:rPr lang="en-US" sz="2000" dirty="0" smtClean="0"/>
              <a:t>, </a:t>
            </a:r>
            <a:r>
              <a:rPr lang="en-US" sz="2000" dirty="0" smtClean="0">
                <a:hlinkClick r:id="rId5"/>
              </a:rPr>
              <a:t>status</a:t>
            </a:r>
            <a:r>
              <a:rPr lang="en-US" sz="2000" dirty="0" smtClean="0"/>
              <a:t> (note: this bill did not pass the vote taken in April 2013).</a:t>
            </a:r>
          </a:p>
          <a:p>
            <a:r>
              <a:rPr lang="en-US" sz="2000" dirty="0" smtClean="0"/>
              <a:t>Ohio.</a:t>
            </a:r>
          </a:p>
          <a:p>
            <a:r>
              <a:rPr lang="en-US" sz="2000" dirty="0" smtClean="0"/>
              <a:t>Oregon </a:t>
            </a:r>
            <a:r>
              <a:rPr lang="en-US" sz="2000" dirty="0" smtClean="0">
                <a:hlinkClick r:id="rId6"/>
              </a:rPr>
              <a:t>Senate Bill 54 introduced January 14, 2013</a:t>
            </a:r>
            <a:r>
              <a:rPr lang="en-US" sz="2000" dirty="0" smtClean="0"/>
              <a:t>, </a:t>
            </a:r>
            <a:r>
              <a:rPr lang="en-US" sz="2000" dirty="0" smtClean="0">
                <a:hlinkClick r:id="rId7"/>
              </a:rPr>
              <a:t>status</a:t>
            </a:r>
            <a:r>
              <a:rPr lang="en-US" sz="2000" dirty="0" smtClean="0"/>
              <a:t>.</a:t>
            </a:r>
          </a:p>
          <a:p>
            <a:r>
              <a:rPr lang="en-US" sz="2000" dirty="0" smtClean="0"/>
              <a:t>Pennsylvania: </a:t>
            </a:r>
            <a:r>
              <a:rPr lang="en-US" sz="2000" dirty="0" smtClean="0">
                <a:hlinkClick r:id="rId8"/>
              </a:rPr>
              <a:t>House Bill 2580 introduced August 23, 2012</a:t>
            </a:r>
            <a:r>
              <a:rPr lang="en-US" sz="2000" dirty="0" smtClean="0"/>
              <a:t>, </a:t>
            </a:r>
            <a:r>
              <a:rPr lang="en-US" sz="2000" dirty="0" smtClean="0">
                <a:hlinkClick r:id="rId9"/>
              </a:rPr>
              <a:t>status</a:t>
            </a:r>
            <a:r>
              <a:rPr lang="en-US" sz="2000" dirty="0" smtClean="0"/>
              <a:t>.</a:t>
            </a:r>
          </a:p>
          <a:p>
            <a:r>
              <a:rPr lang="en-US" sz="2000" dirty="0" smtClean="0"/>
              <a:t>Virginia: </a:t>
            </a:r>
            <a:r>
              <a:rPr lang="en-US" sz="2000" dirty="0" smtClean="0">
                <a:hlinkClick r:id="rId10"/>
              </a:rPr>
              <a:t>Senate Bill 914 introduced January 7, 2013</a:t>
            </a:r>
            <a:r>
              <a:rPr lang="en-US" sz="2000" dirty="0" smtClean="0"/>
              <a:t>, </a:t>
            </a:r>
            <a:r>
              <a:rPr lang="en-US" sz="2000" dirty="0" smtClean="0">
                <a:hlinkClick r:id="rId11"/>
              </a:rPr>
              <a:t>status</a:t>
            </a:r>
            <a:r>
              <a:rPr lang="en-US" sz="2000" dirty="0" smtClean="0"/>
              <a:t>.</a:t>
            </a:r>
          </a:p>
          <a:p>
            <a:endParaRPr lang="en-US" sz="2000" dirty="0" smtClean="0"/>
          </a:p>
          <a:p>
            <a:endParaRPr lang="en-US" sz="2000" dirty="0" smtClean="0"/>
          </a:p>
          <a:p>
            <a:pPr>
              <a:buNone/>
            </a:pPr>
            <a:endParaRPr lang="en-US" dirty="0"/>
          </a:p>
        </p:txBody>
      </p:sp>
      <p:sp>
        <p:nvSpPr>
          <p:cNvPr id="5" name="Slide Number Placeholder 4"/>
          <p:cNvSpPr>
            <a:spLocks noGrp="1"/>
          </p:cNvSpPr>
          <p:nvPr>
            <p:ph type="sldNum" sz="quarter" idx="12"/>
          </p:nvPr>
        </p:nvSpPr>
        <p:spPr/>
        <p:txBody>
          <a:bodyPr/>
          <a:lstStyle/>
          <a:p>
            <a:fld id="{0FBEB500-3C74-41C5-A351-357A7768113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313688"/>
          </a:xfrm>
        </p:spPr>
        <p:txBody>
          <a:bodyPr/>
          <a:lstStyle/>
          <a:p>
            <a:r>
              <a:rPr lang="en-US" b="1" dirty="0" smtClean="0"/>
              <a:t>Assign Digital Assets in a Trust</a:t>
            </a:r>
            <a:endParaRPr lang="en-US" b="1" dirty="0"/>
          </a:p>
        </p:txBody>
      </p:sp>
      <p:sp>
        <p:nvSpPr>
          <p:cNvPr id="3" name="Content Placeholder 2"/>
          <p:cNvSpPr>
            <a:spLocks noGrp="1"/>
          </p:cNvSpPr>
          <p:nvPr>
            <p:ph idx="4294967295"/>
          </p:nvPr>
        </p:nvSpPr>
        <p:spPr>
          <a:xfrm>
            <a:off x="457200" y="1676400"/>
            <a:ext cx="8229600" cy="4648200"/>
          </a:xfrm>
        </p:spPr>
        <p:txBody>
          <a:bodyPr>
            <a:normAutofit/>
          </a:bodyPr>
          <a:lstStyle/>
          <a:p>
            <a:r>
              <a:rPr lang="en-US" sz="2000" dirty="0" smtClean="0"/>
              <a:t>Here digital assets are transferred into the trust during the client’s lifetime (if permitted).</a:t>
            </a:r>
          </a:p>
          <a:p>
            <a:r>
              <a:rPr lang="en-US" sz="2000" dirty="0" smtClean="0"/>
              <a:t>Much of your digital content is not owned by you, but licensed to you during your lifetime.  The license ends at death/disability.  However, if you have transferred the digital media to a trust, the assets should survive past your death since the trust does not terminate on death.</a:t>
            </a:r>
          </a:p>
          <a:p>
            <a:r>
              <a:rPr lang="en-US" sz="2000" dirty="0" smtClean="0"/>
              <a:t>This is a good option because you can easily update the trust, and this way your digital contents remain private while avoiding probate.</a:t>
            </a:r>
          </a:p>
          <a:p>
            <a:r>
              <a:rPr lang="en-US" sz="2000" dirty="0" smtClean="0"/>
              <a:t>You can have the same trustee or different ones for digital assets.</a:t>
            </a:r>
            <a:endParaRPr lang="en-US" sz="2000"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38</a:t>
            </a:fld>
            <a:endParaRPr lang="en-US" dirty="0"/>
          </a:p>
        </p:txBody>
      </p:sp>
    </p:spTree>
    <p:extLst>
      <p:ext uri="{BB962C8B-B14F-4D97-AF65-F5344CB8AC3E}">
        <p14:creationId xmlns:p14="http://schemas.microsoft.com/office/powerpoint/2010/main" xmlns="" val="1090259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0912"/>
            <a:ext cx="8229600" cy="932688"/>
          </a:xfrm>
        </p:spPr>
        <p:txBody>
          <a:bodyPr>
            <a:normAutofit/>
          </a:bodyPr>
          <a:lstStyle/>
          <a:p>
            <a:pPr algn="ctr"/>
            <a:r>
              <a:rPr lang="en-US" b="1" dirty="0" smtClean="0"/>
              <a:t>Uniform Law Commission</a:t>
            </a:r>
            <a:endParaRPr lang="en-US" b="1" dirty="0"/>
          </a:p>
        </p:txBody>
      </p:sp>
      <p:sp>
        <p:nvSpPr>
          <p:cNvPr id="3" name="Content Placeholder 2"/>
          <p:cNvSpPr>
            <a:spLocks noGrp="1"/>
          </p:cNvSpPr>
          <p:nvPr>
            <p:ph idx="4294967295"/>
          </p:nvPr>
        </p:nvSpPr>
        <p:spPr>
          <a:xfrm>
            <a:off x="457200" y="2438400"/>
            <a:ext cx="8229600" cy="3810000"/>
          </a:xfrm>
        </p:spPr>
        <p:txBody>
          <a:bodyPr>
            <a:noAutofit/>
          </a:bodyPr>
          <a:lstStyle/>
          <a:p>
            <a:r>
              <a:rPr lang="en-US" sz="2000" dirty="0" smtClean="0"/>
              <a:t>Approved  a study committee on fiduciary power and authority to access digital property and online accounts during incapacity and after death in April 2012</a:t>
            </a:r>
          </a:p>
          <a:p>
            <a:pPr marL="919163" lvl="1" indent="-382588">
              <a:buSzPct val="80000"/>
              <a:buFont typeface="Wingdings 2"/>
              <a:buChar char=""/>
            </a:pPr>
            <a:r>
              <a:rPr lang="en-US" sz="2000" dirty="0" smtClean="0"/>
              <a:t>Charge with “considering and making recommendations concerning the need for and feasibility of drafting a uniform act on the authority and powers of a fiduciary to access digital information related to a decedent’s estate or the affairs of an incapacitated individual”</a:t>
            </a:r>
          </a:p>
          <a:p>
            <a:pPr marL="382588" lvl="1" indent="-382588">
              <a:buSzPct val="80000"/>
              <a:buFont typeface="Wingdings 2"/>
              <a:buChar char=""/>
              <a:tabLst>
                <a:tab pos="796925" algn="l"/>
              </a:tabLst>
            </a:pPr>
            <a:r>
              <a:rPr lang="en-US" sz="2000" dirty="0" smtClean="0"/>
              <a:t>Link - </a:t>
            </a:r>
            <a:r>
              <a:rPr lang="en-US" sz="2000" u="sng" dirty="0" smtClean="0">
                <a:hlinkClick r:id="rId3"/>
              </a:rPr>
              <a:t>http://www.uniformlaws.org/Committee.aspx?title=Fiduciary%20Access%20to%20Digital%20Assets</a:t>
            </a:r>
            <a:endParaRPr lang="en-US" sz="2000" dirty="0" smtClean="0"/>
          </a:p>
          <a:p>
            <a:pPr marL="382588" lvl="1" indent="-382588">
              <a:buSzPct val="80000"/>
              <a:buFont typeface="Wingdings 2"/>
              <a:buChar char=""/>
              <a:tabLst>
                <a:tab pos="796925" algn="l"/>
              </a:tabLst>
            </a:pPr>
            <a:endParaRPr lang="en-US" sz="2000" dirty="0" smtClean="0"/>
          </a:p>
        </p:txBody>
      </p:sp>
      <p:sp>
        <p:nvSpPr>
          <p:cNvPr id="4" name="Slide Number Placeholder 3"/>
          <p:cNvSpPr>
            <a:spLocks noGrp="1"/>
          </p:cNvSpPr>
          <p:nvPr>
            <p:ph type="sldNum" sz="quarter" idx="12"/>
          </p:nvPr>
        </p:nvSpPr>
        <p:spPr/>
        <p:txBody>
          <a:bodyPr/>
          <a:lstStyle/>
          <a:p>
            <a:fld id="{833D2CDE-7A3C-4383-B412-D56F82E16B2A}"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67494"/>
            <a:ext cx="8229600" cy="1027906"/>
          </a:xfrm>
        </p:spPr>
        <p:txBody>
          <a:bodyPr/>
          <a:lstStyle/>
          <a:p>
            <a:pPr algn="ctr"/>
            <a:r>
              <a:rPr lang="en-US" b="1" dirty="0" smtClean="0"/>
              <a:t>What are digital assets?</a:t>
            </a:r>
            <a:endParaRPr lang="en-US" dirty="0"/>
          </a:p>
        </p:txBody>
      </p:sp>
      <p:sp>
        <p:nvSpPr>
          <p:cNvPr id="3" name="Content Placeholder 2"/>
          <p:cNvSpPr>
            <a:spLocks noGrp="1"/>
          </p:cNvSpPr>
          <p:nvPr>
            <p:ph idx="4294967295"/>
          </p:nvPr>
        </p:nvSpPr>
        <p:spPr>
          <a:xfrm>
            <a:off x="152400" y="1219200"/>
            <a:ext cx="8763000" cy="5486400"/>
          </a:xfrm>
        </p:spPr>
        <p:txBody>
          <a:bodyPr>
            <a:normAutofit/>
          </a:bodyPr>
          <a:lstStyle/>
          <a:p>
            <a:r>
              <a:rPr lang="en-US" sz="2000" dirty="0" smtClean="0"/>
              <a:t>Digital assets come in a variety of forms, and are constantly changing, along with technology and social trends.  </a:t>
            </a:r>
          </a:p>
          <a:p>
            <a:r>
              <a:rPr lang="en-US" sz="2000" dirty="0" smtClean="0"/>
              <a:t>An individual may have a property ownership interest in an asset, or merely a license.</a:t>
            </a:r>
          </a:p>
          <a:p>
            <a:r>
              <a:rPr lang="en-US" sz="2000" dirty="0" smtClean="0"/>
              <a:t>The term “digital assets” means, but is not limited to, files, including but not limited to, emails, documents, images, audio, video, and similar digital files which currently exists or may exist as technology develops or such comparable items as technology develops, stored on digital devices, including, but not limited to, desktops, laptops, tablets, peripherals, storage devices, mobile telephones, smart phones, and any similar digital device which currently exists or may exist as technology develops or such comparable items as technology develops, regardless of the ownership of the physical device upon which the digital asset is stored.</a:t>
            </a:r>
          </a:p>
          <a:p>
            <a:pPr algn="ctr">
              <a:buNone/>
            </a:pPr>
            <a:endParaRPr lang="en-US" sz="500" dirty="0" smtClean="0"/>
          </a:p>
          <a:p>
            <a:pPr algn="ctr">
              <a:buNone/>
            </a:pPr>
            <a:endParaRPr lang="en-US" sz="500" dirty="0" smtClean="0"/>
          </a:p>
          <a:p>
            <a:pPr algn="ctr">
              <a:buNone/>
            </a:pPr>
            <a:r>
              <a:rPr lang="en-US" sz="1400" dirty="0" smtClean="0"/>
              <a:t>Excerpt from: The Elder Law Report, Vol. XXV, Number 1</a:t>
            </a:r>
            <a:endParaRPr lang="en-US" sz="1400" dirty="0"/>
          </a:p>
        </p:txBody>
      </p:sp>
      <p:sp>
        <p:nvSpPr>
          <p:cNvPr id="4" name="Slide Number Placeholder 3"/>
          <p:cNvSpPr>
            <a:spLocks noGrp="1"/>
          </p:cNvSpPr>
          <p:nvPr>
            <p:ph type="sldNum" sz="quarter" idx="12"/>
          </p:nvPr>
        </p:nvSpPr>
        <p:spPr/>
        <p:txBody>
          <a:bodyPr/>
          <a:lstStyle/>
          <a:p>
            <a:fld id="{0FBEB500-3C74-41C5-A351-357A7768113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15112"/>
            <a:ext cx="8229600" cy="932688"/>
          </a:xfrm>
        </p:spPr>
        <p:txBody>
          <a:bodyPr>
            <a:normAutofit/>
          </a:bodyPr>
          <a:lstStyle/>
          <a:p>
            <a:pPr algn="ctr"/>
            <a:r>
              <a:rPr lang="en-US" b="1" dirty="0" smtClean="0"/>
              <a:t>Uniform Law Commission</a:t>
            </a:r>
            <a:endParaRPr lang="en-US" b="1" dirty="0"/>
          </a:p>
        </p:txBody>
      </p:sp>
      <p:sp>
        <p:nvSpPr>
          <p:cNvPr id="3" name="Content Placeholder 2"/>
          <p:cNvSpPr>
            <a:spLocks noGrp="1"/>
          </p:cNvSpPr>
          <p:nvPr>
            <p:ph idx="4294967295"/>
          </p:nvPr>
        </p:nvSpPr>
        <p:spPr>
          <a:xfrm>
            <a:off x="457200" y="1600200"/>
            <a:ext cx="8229600" cy="4876800"/>
          </a:xfrm>
        </p:spPr>
        <p:txBody>
          <a:bodyPr>
            <a:noAutofit/>
          </a:bodyPr>
          <a:lstStyle/>
          <a:p>
            <a:r>
              <a:rPr lang="en-US" sz="2000" dirty="0" smtClean="0"/>
              <a:t>The Fiduciary Access to Digital Assets Drafting Committee has met several times.  The latest draft of the Fiduciary Access to Digital Assets Act is intended to “vest fiduciaries with the authority to access, manage, distribute, copy or delete digital assets and accounts. It addresses four different types of fiduciaries: personal representatives of decedents’ estates, conservators for protected persons, agents acting pursuant to a power of attorney, and trustees.”</a:t>
            </a:r>
          </a:p>
          <a:p>
            <a:pPr>
              <a:buNone/>
            </a:pPr>
            <a:endParaRPr lang="en-US" sz="2000" dirty="0" smtClean="0"/>
          </a:p>
          <a:p>
            <a:r>
              <a:rPr lang="en-US" sz="2000" dirty="0" smtClean="0"/>
              <a:t>The FADAA is intended as a stand alone act</a:t>
            </a:r>
          </a:p>
          <a:p>
            <a:pPr>
              <a:buNone/>
            </a:pPr>
            <a:endParaRPr lang="en-US" sz="2000" dirty="0" smtClean="0"/>
          </a:p>
          <a:p>
            <a:r>
              <a:rPr lang="en-US" sz="2000" dirty="0" smtClean="0"/>
              <a:t>The draft is still subject to modification</a:t>
            </a:r>
            <a:endParaRPr lang="en-US" sz="2000"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932688"/>
          </a:xfrm>
        </p:spPr>
        <p:txBody>
          <a:bodyPr>
            <a:normAutofit/>
          </a:bodyPr>
          <a:lstStyle/>
          <a:p>
            <a:pPr algn="ctr"/>
            <a:r>
              <a:rPr lang="en-US" b="1" dirty="0" smtClean="0"/>
              <a:t>Developments in Michigan</a:t>
            </a:r>
            <a:endParaRPr lang="en-US" b="1" dirty="0"/>
          </a:p>
        </p:txBody>
      </p:sp>
      <p:sp>
        <p:nvSpPr>
          <p:cNvPr id="3" name="Content Placeholder 2"/>
          <p:cNvSpPr>
            <a:spLocks noGrp="1"/>
          </p:cNvSpPr>
          <p:nvPr>
            <p:ph idx="4294967295"/>
          </p:nvPr>
        </p:nvSpPr>
        <p:spPr>
          <a:xfrm>
            <a:off x="457200" y="762000"/>
            <a:ext cx="8229600" cy="5715000"/>
          </a:xfrm>
        </p:spPr>
        <p:txBody>
          <a:bodyPr>
            <a:noAutofit/>
          </a:bodyPr>
          <a:lstStyle/>
          <a:p>
            <a:r>
              <a:rPr lang="en-US" sz="2000" dirty="0" smtClean="0"/>
              <a:t>There is no current Michigan law that comprehensively addresses how digital assets should be managed by a fiduciary.</a:t>
            </a:r>
          </a:p>
          <a:p>
            <a:r>
              <a:rPr lang="en-US" sz="2000" dirty="0" smtClean="0"/>
              <a:t>A very limited version of digital assets legislation was introduced in the State House in 2012 with no action taken. </a:t>
            </a:r>
            <a:r>
              <a:rPr lang="en-US" sz="2000" u="sng" dirty="0" smtClean="0">
                <a:hlinkClick r:id="rId3"/>
              </a:rPr>
              <a:t>http://www.legislature.mi.gov/%28S%28k31w52qhnyjglw45yr1k5z45%29%29/mileg.aspx?page=GetObject&amp;objectname=2012-HB-5929</a:t>
            </a:r>
            <a:endParaRPr lang="en-US" sz="2000" dirty="0" smtClean="0"/>
          </a:p>
          <a:p>
            <a:r>
              <a:rPr lang="en-US" sz="2000" dirty="0" smtClean="0"/>
              <a:t>Another was introduced in the State Senate in 2013 with no action taken.  </a:t>
            </a:r>
            <a:r>
              <a:rPr lang="en-US" sz="2000" u="sng" dirty="0" smtClean="0">
                <a:hlinkClick r:id="rId4"/>
              </a:rPr>
              <a:t>http://www.legislature.mi.gov/%28S%28rrhk3n2u1iptbe55scnvup45%29%29/mileg.aspx?page=GetObject&amp;objectname=2013-SB-0293</a:t>
            </a:r>
            <a:endParaRPr lang="en-US" sz="2000" dirty="0" smtClean="0"/>
          </a:p>
          <a:p>
            <a:r>
              <a:rPr lang="en-US" sz="2000" dirty="0" smtClean="0"/>
              <a:t>The Updating Michigan Law Committee of the Probate and Estate Planning Section is currently working to draft a proposal for digital assets legislation in Michigan</a:t>
            </a:r>
          </a:p>
          <a:p>
            <a:r>
              <a:rPr lang="en-US" sz="2000" dirty="0" smtClean="0"/>
              <a:t>Stay tuned</a:t>
            </a:r>
          </a:p>
          <a:p>
            <a:endParaRPr lang="en-US" sz="2000"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524000"/>
          </a:xfrm>
        </p:spPr>
        <p:txBody>
          <a:bodyPr>
            <a:normAutofit/>
          </a:bodyPr>
          <a:lstStyle/>
          <a:p>
            <a:pPr algn="ctr"/>
            <a:r>
              <a:rPr lang="en-US" b="1" dirty="0" smtClean="0">
                <a:latin typeface="+mn-lt"/>
              </a:rPr>
              <a:t>ADDITIONAL REFERENCES</a:t>
            </a:r>
          </a:p>
        </p:txBody>
      </p:sp>
      <p:sp>
        <p:nvSpPr>
          <p:cNvPr id="3" name="Slide Number Placeholder 2"/>
          <p:cNvSpPr>
            <a:spLocks noGrp="1"/>
          </p:cNvSpPr>
          <p:nvPr>
            <p:ph type="sldNum" sz="quarter" idx="12"/>
          </p:nvPr>
        </p:nvSpPr>
        <p:spPr/>
        <p:txBody>
          <a:bodyPr/>
          <a:lstStyle/>
          <a:p>
            <a:fld id="{833D2CDE-7A3C-4383-B412-D56F82E16B2A}" type="slidenum">
              <a:rPr lang="en-US" smtClean="0"/>
              <a:pPr/>
              <a:t>42</a:t>
            </a:fld>
            <a:endParaRPr lang="en-US" dirty="0"/>
          </a:p>
        </p:txBody>
      </p:sp>
      <p:pic>
        <p:nvPicPr>
          <p:cNvPr id="4" name="Picture 3" descr="Additonal Resources.jpg"/>
          <p:cNvPicPr>
            <a:picLocks noChangeAspect="1"/>
          </p:cNvPicPr>
          <p:nvPr/>
        </p:nvPicPr>
        <p:blipFill>
          <a:blip r:embed="rId3" cstate="print"/>
          <a:stretch>
            <a:fillRect/>
          </a:stretch>
        </p:blipFill>
        <p:spPr>
          <a:xfrm>
            <a:off x="2057400" y="1752600"/>
            <a:ext cx="5638800" cy="4119563"/>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BEB500-3C74-41C5-A351-357A7768113B}" type="slidenum">
              <a:rPr lang="en-US" smtClean="0"/>
              <a:pPr/>
              <a:t>43</a:t>
            </a:fld>
            <a:endParaRPr lang="en-US"/>
          </a:p>
        </p:txBody>
      </p:sp>
      <p:sp>
        <p:nvSpPr>
          <p:cNvPr id="5" name="Title 1"/>
          <p:cNvSpPr txBox="1">
            <a:spLocks/>
          </p:cNvSpPr>
          <p:nvPr/>
        </p:nvSpPr>
        <p:spPr>
          <a:xfrm>
            <a:off x="152400" y="4267200"/>
            <a:ext cx="8686800" cy="2362200"/>
          </a:xfrm>
          <a:prstGeom prst="rect">
            <a:avLst/>
          </a:prstGeom>
        </p:spPr>
        <p:txBody>
          <a:bodyPr vert="horz" anchor="ctr">
            <a:normAutofit/>
          </a:bodyPr>
          <a:lstStyle/>
          <a:p>
            <a:pPr marL="484632" lvl="0" algn="ctr">
              <a:spcBef>
                <a:spcPct val="0"/>
              </a:spcBef>
            </a:pPr>
            <a:r>
              <a:rPr lang="en-US" sz="2000" dirty="0" smtClean="0"/>
              <a:t>About the Book</a:t>
            </a:r>
          </a:p>
          <a:p>
            <a:pPr marL="484632" lvl="0" algn="ctr">
              <a:spcBef>
                <a:spcPct val="0"/>
              </a:spcBef>
            </a:pPr>
            <a:r>
              <a:rPr lang="en-US" sz="2000" dirty="0" smtClean="0"/>
              <a:t>Almost without realizing it, we have shifted toward an all-digital culture. Future heirlooms like family photos, home movies, and personal letters now exist only in digital form, and in many cases they are stored using popular services like </a:t>
            </a:r>
            <a:r>
              <a:rPr lang="en-US" sz="2000" dirty="0" err="1" smtClean="0"/>
              <a:t>Flickr</a:t>
            </a:r>
            <a:r>
              <a:rPr lang="en-US" sz="2000" dirty="0" smtClean="0"/>
              <a:t>, YouTube, and Gmail. These digital possessions form a rich collection that chronicles our lives and connects us to each other. </a:t>
            </a:r>
            <a:endParaRPr kumimoji="0" lang="en-US" sz="2000" i="0" u="none" strike="noStrike" kern="1200" cap="none" spc="0" normalizeH="0" baseline="0" noProof="0" dirty="0">
              <a:ln w="6350">
                <a:solidFill>
                  <a:schemeClr val="accent1">
                    <a:shade val="43000"/>
                  </a:schemeClr>
                </a:solidFill>
              </a:ln>
              <a:solidFill>
                <a:schemeClr val="accent1">
                  <a:tint val="83000"/>
                  <a:satMod val="150000"/>
                </a:schemeClr>
              </a:solidFill>
              <a:uLnTx/>
              <a:uFillTx/>
              <a:latin typeface="+mj-lt"/>
              <a:ea typeface="+mj-ea"/>
              <a:cs typeface="+mj-cs"/>
            </a:endParaRPr>
          </a:p>
        </p:txBody>
      </p:sp>
      <p:pic>
        <p:nvPicPr>
          <p:cNvPr id="6" name="Picture 4" descr="Your Digital Afterlife book"/>
          <p:cNvPicPr>
            <a:picLocks noChangeAspect="1" noChangeArrowheads="1"/>
          </p:cNvPicPr>
          <p:nvPr/>
        </p:nvPicPr>
        <p:blipFill>
          <a:blip r:embed="rId2" cstate="print"/>
          <a:srcRect/>
          <a:stretch>
            <a:fillRect/>
          </a:stretch>
        </p:blipFill>
        <p:spPr bwMode="auto">
          <a:xfrm>
            <a:off x="2667000" y="152400"/>
            <a:ext cx="3886200" cy="3886201"/>
          </a:xfrm>
          <a:prstGeom prst="rect">
            <a:avLst/>
          </a:prstGeom>
          <a:noFill/>
        </p:spPr>
      </p:pic>
      <p:sp>
        <p:nvSpPr>
          <p:cNvPr id="8" name="Rectangle 7"/>
          <p:cNvSpPr/>
          <p:nvPr/>
        </p:nvSpPr>
        <p:spPr>
          <a:xfrm>
            <a:off x="2514600" y="3962400"/>
            <a:ext cx="4572000" cy="369332"/>
          </a:xfrm>
          <a:prstGeom prst="rect">
            <a:avLst/>
          </a:prstGeom>
        </p:spPr>
        <p:txBody>
          <a:bodyPr>
            <a:spAutoFit/>
          </a:bodyPr>
          <a:lstStyle/>
          <a:p>
            <a:pPr algn="ctr"/>
            <a:r>
              <a:rPr lang="en-US" dirty="0" smtClean="0"/>
              <a:t>By: Evan Carroll &amp; John Romano</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38200"/>
            <a:ext cx="8229600" cy="1027906"/>
          </a:xfrm>
        </p:spPr>
        <p:txBody>
          <a:bodyPr/>
          <a:lstStyle/>
          <a:p>
            <a:pPr algn="ctr"/>
            <a:r>
              <a:rPr lang="en-US" b="1" dirty="0" smtClean="0">
                <a:effectLst/>
              </a:rPr>
              <a:t>Password Keepers</a:t>
            </a:r>
            <a:endParaRPr lang="en-US" b="1" dirty="0">
              <a:effectLst/>
            </a:endParaRPr>
          </a:p>
        </p:txBody>
      </p:sp>
      <p:sp>
        <p:nvSpPr>
          <p:cNvPr id="3" name="Content Placeholder 2"/>
          <p:cNvSpPr>
            <a:spLocks noGrp="1"/>
          </p:cNvSpPr>
          <p:nvPr>
            <p:ph idx="4294967295"/>
          </p:nvPr>
        </p:nvSpPr>
        <p:spPr>
          <a:xfrm>
            <a:off x="457200" y="2209800"/>
            <a:ext cx="8229600" cy="3048000"/>
          </a:xfrm>
        </p:spPr>
        <p:txBody>
          <a:bodyPr>
            <a:normAutofit/>
          </a:bodyPr>
          <a:lstStyle/>
          <a:p>
            <a:r>
              <a:rPr lang="en-US" sz="2000" b="1" dirty="0" smtClean="0"/>
              <a:t>RoboForm.com</a:t>
            </a:r>
            <a:r>
              <a:rPr lang="en-US" sz="2000" dirty="0" smtClean="0"/>
              <a:t>-stores all your passwords in one place and allows you instant access into all your frequented websites.</a:t>
            </a:r>
          </a:p>
          <a:p>
            <a:r>
              <a:rPr lang="en-US" sz="2000" b="1" dirty="0" smtClean="0"/>
              <a:t>StickyPassword.com</a:t>
            </a:r>
            <a:r>
              <a:rPr lang="en-US" sz="2000" dirty="0" smtClean="0"/>
              <a:t>-password manager and online form-filler.</a:t>
            </a:r>
          </a:p>
          <a:p>
            <a:r>
              <a:rPr lang="en-US" sz="2000" b="1" dirty="0" smtClean="0"/>
              <a:t>Aurora Password Manager </a:t>
            </a:r>
            <a:r>
              <a:rPr lang="en-US" sz="2000" dirty="0" smtClean="0"/>
              <a:t>on </a:t>
            </a:r>
            <a:r>
              <a:rPr lang="en-US" sz="2000" dirty="0" smtClean="0">
                <a:hlinkClick r:id="rId3"/>
              </a:rPr>
              <a:t>www.animabilis.com-stores</a:t>
            </a:r>
            <a:r>
              <a:rPr lang="en-US" sz="2000" dirty="0" smtClean="0"/>
              <a:t> website and email access passwords, helps you create unbreakable passwords.</a:t>
            </a:r>
            <a:endParaRPr lang="en-US" sz="2000"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875506"/>
          </a:xfrm>
        </p:spPr>
        <p:txBody>
          <a:bodyPr/>
          <a:lstStyle/>
          <a:p>
            <a:pPr algn="ctr"/>
            <a:r>
              <a:rPr lang="en-US" b="1" dirty="0" smtClean="0">
                <a:effectLst/>
              </a:rPr>
              <a:t>Online Resources</a:t>
            </a:r>
            <a:endParaRPr lang="en-US" b="1" dirty="0">
              <a:effectLst/>
            </a:endParaRPr>
          </a:p>
        </p:txBody>
      </p:sp>
      <p:sp>
        <p:nvSpPr>
          <p:cNvPr id="3" name="Content Placeholder 2"/>
          <p:cNvSpPr>
            <a:spLocks noGrp="1"/>
          </p:cNvSpPr>
          <p:nvPr>
            <p:ph idx="4294967295"/>
          </p:nvPr>
        </p:nvSpPr>
        <p:spPr>
          <a:xfrm>
            <a:off x="457200" y="1981200"/>
            <a:ext cx="8229600" cy="4495800"/>
          </a:xfrm>
        </p:spPr>
        <p:txBody>
          <a:bodyPr>
            <a:normAutofit/>
          </a:bodyPr>
          <a:lstStyle/>
          <a:p>
            <a:r>
              <a:rPr lang="en-US" sz="2000" dirty="0" smtClean="0"/>
              <a:t>The Elder Law Report, Volume XXV, Number 1, July/August 2013</a:t>
            </a:r>
          </a:p>
          <a:p>
            <a:pPr marL="919163" indent="-382588"/>
            <a:r>
              <a:rPr lang="en-US" sz="2000" dirty="0" smtClean="0"/>
              <a:t>PDF - </a:t>
            </a:r>
            <a:r>
              <a:rPr lang="en-US" sz="2000" dirty="0" smtClean="0">
                <a:hlinkClick r:id="rId3" action="ppaction://hlinkfile"/>
              </a:rPr>
              <a:t>The </a:t>
            </a:r>
            <a:r>
              <a:rPr lang="en-US" sz="2000" dirty="0" err="1" smtClean="0">
                <a:hlinkClick r:id="rId3" action="ppaction://hlinkfile"/>
              </a:rPr>
              <a:t>ElderLaw</a:t>
            </a:r>
            <a:r>
              <a:rPr lang="en-US" sz="2000" dirty="0" smtClean="0">
                <a:hlinkClick r:id="rId3" action="ppaction://hlinkfile"/>
              </a:rPr>
              <a:t> Report.pdf</a:t>
            </a:r>
            <a:endParaRPr lang="en-US" sz="2000" dirty="0" smtClean="0"/>
          </a:p>
          <a:p>
            <a:r>
              <a:rPr lang="en-US" sz="2000" dirty="0" smtClean="0"/>
              <a:t>Who gets your digital fortune when you die?</a:t>
            </a:r>
          </a:p>
          <a:p>
            <a:pPr marL="919163" indent="-382588"/>
            <a:r>
              <a:rPr lang="en-US" sz="2000" dirty="0" smtClean="0"/>
              <a:t>Link - </a:t>
            </a:r>
            <a:r>
              <a:rPr lang="en-US" sz="2000" dirty="0" smtClean="0">
                <a:hlinkClick r:id="rId4"/>
              </a:rPr>
              <a:t>http://www.marketwatch.com/story/who-gets-your-digital-fortune-when-you-die-2014-01-10</a:t>
            </a:r>
            <a:endParaRPr lang="en-US" sz="2000" dirty="0" smtClean="0"/>
          </a:p>
          <a:p>
            <a:r>
              <a:rPr lang="en-US" sz="2000" dirty="0" smtClean="0"/>
              <a:t>What Happens When We Die: Estate Planning of Digital Assets</a:t>
            </a:r>
          </a:p>
          <a:p>
            <a:pPr marL="919163" indent="-382588"/>
            <a:r>
              <a:rPr lang="en-US" sz="2000" dirty="0" smtClean="0"/>
              <a:t>PDF - </a:t>
            </a:r>
            <a:r>
              <a:rPr lang="en-US" sz="2000" dirty="0" smtClean="0">
                <a:hlinkClick r:id="rId5"/>
              </a:rPr>
              <a:t>http://commlaw.cua.edu/res/docs/21-1/Perrone.pdf</a:t>
            </a:r>
            <a:endParaRPr lang="en-US" sz="2000" dirty="0" smtClean="0"/>
          </a:p>
          <a:p>
            <a:r>
              <a:rPr lang="en-US" sz="2000" dirty="0" smtClean="0"/>
              <a:t>Estate Planning for Digital Assets and Social Media</a:t>
            </a:r>
          </a:p>
          <a:p>
            <a:pPr marL="919163" indent="-382588"/>
            <a:r>
              <a:rPr lang="en-US" sz="2000" dirty="0" smtClean="0"/>
              <a:t>Link - </a:t>
            </a:r>
            <a:r>
              <a:rPr lang="en-US" sz="2000" dirty="0" smtClean="0">
                <a:hlinkClick r:id="rId6"/>
              </a:rPr>
              <a:t>http://www.estateplanning.com/Estate-Planning-for-Digital-Assets-and-Social-Media/</a:t>
            </a:r>
            <a:endParaRPr lang="en-US" sz="2000" dirty="0" smtClean="0"/>
          </a:p>
          <a:p>
            <a:pPr marL="919163" indent="-382588"/>
            <a:endParaRPr lang="en-US" sz="2000"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8229600" cy="914400"/>
          </a:xfrm>
        </p:spPr>
        <p:txBody>
          <a:bodyPr/>
          <a:lstStyle/>
          <a:p>
            <a:pPr algn="ctr"/>
            <a:r>
              <a:rPr lang="en-US" b="1" dirty="0" smtClean="0">
                <a:effectLst/>
              </a:rPr>
              <a:t>Online Resources</a:t>
            </a:r>
            <a:endParaRPr lang="en-US" b="1" dirty="0">
              <a:effectLst/>
            </a:endParaRPr>
          </a:p>
        </p:txBody>
      </p:sp>
      <p:sp>
        <p:nvSpPr>
          <p:cNvPr id="3" name="Content Placeholder 2"/>
          <p:cNvSpPr>
            <a:spLocks noGrp="1"/>
          </p:cNvSpPr>
          <p:nvPr>
            <p:ph idx="4294967295"/>
          </p:nvPr>
        </p:nvSpPr>
        <p:spPr>
          <a:xfrm>
            <a:off x="457200" y="1447800"/>
            <a:ext cx="8229600" cy="4953000"/>
          </a:xfrm>
        </p:spPr>
        <p:txBody>
          <a:bodyPr>
            <a:normAutofit/>
          </a:bodyPr>
          <a:lstStyle/>
          <a:p>
            <a:r>
              <a:rPr lang="en-US" sz="2000" dirty="0" smtClean="0"/>
              <a:t>Estate Planning &amp; Social Media: What Happens to Your Accounts?</a:t>
            </a:r>
          </a:p>
          <a:p>
            <a:pPr marL="919163" indent="-382588"/>
            <a:r>
              <a:rPr lang="en-US" sz="2000" dirty="0" smtClean="0"/>
              <a:t>Link - </a:t>
            </a:r>
            <a:r>
              <a:rPr lang="en-US" sz="2000" dirty="0" smtClean="0">
                <a:hlinkClick r:id="rId3"/>
              </a:rPr>
              <a:t>http://blog.equifax.com/retirement/estate-planning-and-social-media-what-happens-to-your-accounts/</a:t>
            </a:r>
            <a:endParaRPr lang="en-US" sz="2000" dirty="0" smtClean="0"/>
          </a:p>
          <a:p>
            <a:r>
              <a:rPr lang="en-US" sz="2000" dirty="0" smtClean="0"/>
              <a:t>Estate Planning Today Must Include Digital Assets &amp; Social Media</a:t>
            </a:r>
          </a:p>
          <a:p>
            <a:pPr marL="919163" indent="-382588"/>
            <a:r>
              <a:rPr lang="en-US" sz="2000" dirty="0" smtClean="0"/>
              <a:t>Link - </a:t>
            </a:r>
            <a:r>
              <a:rPr lang="en-US" sz="2000" dirty="0" smtClean="0">
                <a:hlinkClick r:id="rId4"/>
              </a:rPr>
              <a:t>http://estateplanninglawyersandiego.com/estate-planning-today-must-include-digital-assets-and-social-media/</a:t>
            </a:r>
            <a:endParaRPr lang="en-US" sz="2000" dirty="0" smtClean="0"/>
          </a:p>
          <a:p>
            <a:r>
              <a:rPr lang="en-US" sz="2000" dirty="0" smtClean="0"/>
              <a:t>Bequeathing the Keys to Your Digital Afterlife</a:t>
            </a:r>
          </a:p>
          <a:p>
            <a:pPr marL="919163" indent="-382588"/>
            <a:r>
              <a:rPr lang="en-US" sz="2000" dirty="0" smtClean="0"/>
              <a:t>Link - </a:t>
            </a:r>
            <a:r>
              <a:rPr lang="en-US" sz="2000" dirty="0" smtClean="0">
                <a:hlinkClick r:id="rId5"/>
              </a:rPr>
              <a:t>http://www.nytimes.com/2013/05/26/technology/estate-planning-is-important-for-your-online-assets-too.html?_r=0</a:t>
            </a:r>
            <a:endParaRPr lang="en-US" sz="2000" dirty="0" smtClean="0"/>
          </a:p>
          <a:p>
            <a:pPr marL="919163" indent="-382588"/>
            <a:endParaRPr lang="en-US" sz="2000" dirty="0" smtClean="0"/>
          </a:p>
          <a:p>
            <a:pPr marL="919163" indent="-382588"/>
            <a:endParaRPr lang="en-US" sz="2000"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09600"/>
            <a:ext cx="8229600" cy="914400"/>
          </a:xfrm>
        </p:spPr>
        <p:txBody>
          <a:bodyPr/>
          <a:lstStyle/>
          <a:p>
            <a:pPr algn="ctr"/>
            <a:r>
              <a:rPr lang="en-US" b="1" dirty="0" smtClean="0">
                <a:effectLst/>
              </a:rPr>
              <a:t>Online Resources</a:t>
            </a:r>
            <a:endParaRPr lang="en-US" b="1" dirty="0">
              <a:effectLst/>
            </a:endParaRPr>
          </a:p>
        </p:txBody>
      </p:sp>
      <p:sp>
        <p:nvSpPr>
          <p:cNvPr id="3" name="Content Placeholder 2"/>
          <p:cNvSpPr>
            <a:spLocks noGrp="1"/>
          </p:cNvSpPr>
          <p:nvPr>
            <p:ph idx="4294967295"/>
          </p:nvPr>
        </p:nvSpPr>
        <p:spPr>
          <a:xfrm>
            <a:off x="457200" y="1905000"/>
            <a:ext cx="8229600" cy="4419600"/>
          </a:xfrm>
        </p:spPr>
        <p:txBody>
          <a:bodyPr>
            <a:normAutofit/>
          </a:bodyPr>
          <a:lstStyle/>
          <a:p>
            <a:r>
              <a:rPr lang="en-US" sz="2000" dirty="0" smtClean="0"/>
              <a:t>Managing Your Digital Afterlife: Cyber Footprint, Ownership &amp; Access</a:t>
            </a:r>
          </a:p>
          <a:p>
            <a:pPr marL="919163" indent="-382588"/>
            <a:r>
              <a:rPr lang="en-US" sz="2000" dirty="0" smtClean="0"/>
              <a:t>Link - </a:t>
            </a:r>
            <a:r>
              <a:rPr lang="en-US" sz="2000" dirty="0" smtClean="0">
                <a:hlinkClick r:id="rId3"/>
              </a:rPr>
              <a:t>http://thetrustadvisor.com/tag/digital-estate-planning</a:t>
            </a:r>
            <a:endParaRPr lang="en-US" sz="2000" dirty="0" smtClean="0"/>
          </a:p>
          <a:p>
            <a:r>
              <a:rPr lang="en-US" sz="2000" dirty="0" smtClean="0"/>
              <a:t>What Happens to Your Digital Life After Death?</a:t>
            </a:r>
          </a:p>
          <a:p>
            <a:pPr marL="919163" indent="-382588"/>
            <a:r>
              <a:rPr lang="en-US" sz="2000" dirty="0" smtClean="0"/>
              <a:t>Link - </a:t>
            </a:r>
            <a:r>
              <a:rPr lang="en-US" sz="2000" dirty="0" smtClean="0">
                <a:hlinkClick r:id="rId4"/>
              </a:rPr>
              <a:t>http://www.pewresearch.org/fact-tank/2013/12/02/what-happens-to-your-digital-life-after-death/</a:t>
            </a:r>
            <a:endParaRPr lang="en-US" sz="2000" dirty="0" smtClean="0"/>
          </a:p>
          <a:p>
            <a:pPr marL="382588" indent="-382588"/>
            <a:r>
              <a:rPr lang="en-US" sz="2000" dirty="0" smtClean="0"/>
              <a:t>Fiduciary Access to Digital Assets</a:t>
            </a:r>
          </a:p>
          <a:p>
            <a:pPr marL="912813" indent="-382588"/>
            <a:r>
              <a:rPr lang="en-US" sz="2000" dirty="0" smtClean="0"/>
              <a:t>Link - </a:t>
            </a:r>
            <a:r>
              <a:rPr lang="en-US" sz="2000" dirty="0" smtClean="0">
                <a:hlinkClick r:id="rId5"/>
              </a:rPr>
              <a:t>http://www.uniformlaws.org/Committee.aspx?title=Fiduciary%20Access%20to%20Digital%20Assets</a:t>
            </a:r>
            <a:endParaRPr lang="en-US" sz="2000" dirty="0" smtClean="0"/>
          </a:p>
          <a:p>
            <a:pPr marL="919163" indent="-382588">
              <a:buNone/>
            </a:pPr>
            <a:endParaRPr lang="en-US" sz="2000" dirty="0" smtClean="0"/>
          </a:p>
        </p:txBody>
      </p:sp>
      <p:sp>
        <p:nvSpPr>
          <p:cNvPr id="4" name="Slide Number Placeholder 3"/>
          <p:cNvSpPr>
            <a:spLocks noGrp="1"/>
          </p:cNvSpPr>
          <p:nvPr>
            <p:ph type="sldNum" sz="quarter" idx="12"/>
          </p:nvPr>
        </p:nvSpPr>
        <p:spPr/>
        <p:txBody>
          <a:bodyPr/>
          <a:lstStyle/>
          <a:p>
            <a:fld id="{833D2CDE-7A3C-4383-B412-D56F82E16B2A}"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
            <a:ext cx="8229600" cy="914400"/>
          </a:xfrm>
        </p:spPr>
        <p:txBody>
          <a:bodyPr/>
          <a:lstStyle/>
          <a:p>
            <a:pPr algn="ctr"/>
            <a:r>
              <a:rPr lang="en-US" b="1" dirty="0" smtClean="0">
                <a:effectLst/>
              </a:rPr>
              <a:t>Online Resources</a:t>
            </a:r>
            <a:endParaRPr lang="en-US" b="1" dirty="0">
              <a:effectLst/>
            </a:endParaRPr>
          </a:p>
        </p:txBody>
      </p:sp>
      <p:sp>
        <p:nvSpPr>
          <p:cNvPr id="3" name="Content Placeholder 2"/>
          <p:cNvSpPr>
            <a:spLocks noGrp="1"/>
          </p:cNvSpPr>
          <p:nvPr>
            <p:ph idx="4294967295"/>
          </p:nvPr>
        </p:nvSpPr>
        <p:spPr>
          <a:xfrm>
            <a:off x="228600" y="990600"/>
            <a:ext cx="8686800" cy="5715000"/>
          </a:xfrm>
        </p:spPr>
        <p:txBody>
          <a:bodyPr>
            <a:normAutofit/>
          </a:bodyPr>
          <a:lstStyle/>
          <a:p>
            <a:r>
              <a:rPr lang="en-US" sz="2000" dirty="0" smtClean="0"/>
              <a:t>Digital Assets – By: Jennifer </a:t>
            </a:r>
            <a:r>
              <a:rPr lang="en-US" sz="2000" dirty="0" err="1" smtClean="0"/>
              <a:t>VanderVeen</a:t>
            </a:r>
            <a:r>
              <a:rPr lang="en-US" sz="2000" dirty="0" smtClean="0"/>
              <a:t>, CELA</a:t>
            </a:r>
          </a:p>
          <a:p>
            <a:pPr marL="919163" indent="-382588"/>
            <a:r>
              <a:rPr lang="en-US" sz="2000" dirty="0" smtClean="0"/>
              <a:t>Link - </a:t>
            </a:r>
            <a:r>
              <a:rPr lang="en-US" sz="2000" dirty="0" smtClean="0">
                <a:hlinkClick r:id="rId3"/>
              </a:rPr>
              <a:t>https://www.naela.org/NAELADocs/PDF/Library%20Tab/NAELANews_Vol25No5TwoPg.pdf</a:t>
            </a:r>
            <a:r>
              <a:rPr lang="en-US" sz="2000" dirty="0" smtClean="0"/>
              <a:t> (Page 13)</a:t>
            </a:r>
          </a:p>
          <a:p>
            <a:r>
              <a:rPr lang="en-US" sz="2000" dirty="0" smtClean="0"/>
              <a:t>What Happens to Your Blog After Your Death?</a:t>
            </a:r>
          </a:p>
          <a:p>
            <a:pPr marL="919163" indent="-382588"/>
            <a:r>
              <a:rPr lang="en-US" sz="2000" dirty="0" smtClean="0"/>
              <a:t>Link - </a:t>
            </a:r>
            <a:r>
              <a:rPr lang="en-US" sz="2000" dirty="0" smtClean="0">
                <a:hlinkClick r:id="rId4"/>
              </a:rPr>
              <a:t>http://www.legalnews.com/ingham/1294315</a:t>
            </a:r>
            <a:endParaRPr lang="en-US" sz="2000" dirty="0" smtClean="0"/>
          </a:p>
          <a:p>
            <a:pPr marL="382588" indent="-382588"/>
            <a:r>
              <a:rPr lang="en-US" sz="2000" dirty="0" smtClean="0"/>
              <a:t>What Dies Managing a Loved One’s Digital Legacy Look Like?</a:t>
            </a:r>
          </a:p>
          <a:p>
            <a:pPr marL="912813" indent="-382588"/>
            <a:r>
              <a:rPr lang="en-US" sz="2000" dirty="0" smtClean="0"/>
              <a:t>Link - </a:t>
            </a:r>
            <a:r>
              <a:rPr lang="en-US" sz="2000" dirty="0" smtClean="0">
                <a:hlinkClick r:id="rId5"/>
              </a:rPr>
              <a:t>http://www.huffingtonpost.com/rev-amy-ziettlow/what-does-managing-a-love_b_3461477.html</a:t>
            </a:r>
            <a:endParaRPr lang="en-US" sz="2000" dirty="0" smtClean="0"/>
          </a:p>
          <a:p>
            <a:pPr marL="382588" indent="-382588"/>
            <a:r>
              <a:rPr lang="en-US" sz="2000" dirty="0" smtClean="0"/>
              <a:t>Your Digital Will: How to Share Your Date After Death</a:t>
            </a:r>
          </a:p>
          <a:p>
            <a:pPr marL="912813" indent="-382588"/>
            <a:r>
              <a:rPr lang="en-US" sz="2000" dirty="0" smtClean="0"/>
              <a:t>Link - </a:t>
            </a:r>
            <a:r>
              <a:rPr lang="en-US" sz="2000" dirty="0" smtClean="0">
                <a:hlinkClick r:id="rId6"/>
              </a:rPr>
              <a:t>http://www.foxnews.com/tech/2012/08/30/your-digital-will-how-to-share-your-data-after-death/</a:t>
            </a:r>
            <a:endParaRPr lang="en-US" sz="2000" dirty="0" smtClean="0"/>
          </a:p>
          <a:p>
            <a:pPr marL="382588" indent="-382588"/>
            <a:r>
              <a:rPr lang="en-US" sz="2000" dirty="0" smtClean="0"/>
              <a:t>Life &amp; Death Online: Who Controls a Digital Legacy?</a:t>
            </a:r>
          </a:p>
          <a:p>
            <a:pPr marL="912813" indent="-382588"/>
            <a:r>
              <a:rPr lang="en-US" sz="2000" dirty="0" smtClean="0"/>
              <a:t>Link - </a:t>
            </a:r>
            <a:r>
              <a:rPr lang="en-US" sz="2000" dirty="0" smtClean="0">
                <a:hlinkClick r:id="rId7"/>
              </a:rPr>
              <a:t>http://online.wsj.com/news/articles/SB10001424127887324677204578188220364231346</a:t>
            </a:r>
            <a:endParaRPr lang="en-US" sz="2000" dirty="0" smtClean="0"/>
          </a:p>
          <a:p>
            <a:pPr marL="912813" indent="-382588">
              <a:buNone/>
            </a:pPr>
            <a:endParaRPr lang="en-US" sz="2000" dirty="0" smtClean="0"/>
          </a:p>
          <a:p>
            <a:pPr marL="919163" indent="-382588">
              <a:buNone/>
            </a:pPr>
            <a:endParaRPr lang="en-US" sz="2000" dirty="0" smtClean="0"/>
          </a:p>
        </p:txBody>
      </p:sp>
      <p:sp>
        <p:nvSpPr>
          <p:cNvPr id="4" name="Slide Number Placeholder 3"/>
          <p:cNvSpPr>
            <a:spLocks noGrp="1"/>
          </p:cNvSpPr>
          <p:nvPr>
            <p:ph type="sldNum" sz="quarter" idx="12"/>
          </p:nvPr>
        </p:nvSpPr>
        <p:spPr/>
        <p:txBody>
          <a:bodyPr/>
          <a:lstStyle/>
          <a:p>
            <a:fld id="{833D2CDE-7A3C-4383-B412-D56F82E16B2A}"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768"/>
            <a:ext cx="8229600" cy="1399032"/>
          </a:xfrm>
        </p:spPr>
        <p:txBody>
          <a:bodyPr>
            <a:noAutofit/>
          </a:bodyPr>
          <a:lstStyle/>
          <a:p>
            <a:pPr algn="ctr"/>
            <a:r>
              <a:rPr lang="en-US" sz="3500" b="1" dirty="0" smtClean="0"/>
              <a:t>From </a:t>
            </a:r>
            <a:r>
              <a:rPr lang="en-US" sz="3500" b="1" i="1" dirty="0" smtClean="0"/>
              <a:t>Estate Planning for Digital Assets: Are you Incorporating This Into Your Practice? </a:t>
            </a:r>
            <a:r>
              <a:rPr lang="en-US" sz="3500" b="1" dirty="0" smtClean="0"/>
              <a:t>Michigan Probate &amp; Estate Planning</a:t>
            </a:r>
            <a:endParaRPr lang="en-US" sz="3500" b="1" dirty="0"/>
          </a:p>
        </p:txBody>
      </p:sp>
      <p:sp>
        <p:nvSpPr>
          <p:cNvPr id="5" name="Content Placeholder 4"/>
          <p:cNvSpPr>
            <a:spLocks noGrp="1"/>
          </p:cNvSpPr>
          <p:nvPr>
            <p:ph sz="half" idx="1"/>
          </p:nvPr>
        </p:nvSpPr>
        <p:spPr>
          <a:xfrm>
            <a:off x="457200" y="2713037"/>
            <a:ext cx="4038600" cy="3078163"/>
          </a:xfrm>
        </p:spPr>
        <p:txBody>
          <a:bodyPr>
            <a:normAutofit lnSpcReduction="10000"/>
          </a:bodyPr>
          <a:lstStyle/>
          <a:p>
            <a:pPr algn="ctr">
              <a:buNone/>
            </a:pPr>
            <a:r>
              <a:rPr lang="en-US" sz="2000" dirty="0" smtClean="0"/>
              <a:t>P. </a:t>
            </a:r>
            <a:r>
              <a:rPr lang="en-US" sz="2000" dirty="0" err="1" smtClean="0"/>
              <a:t>Haans</a:t>
            </a:r>
            <a:r>
              <a:rPr lang="en-US" sz="2000" dirty="0" smtClean="0"/>
              <a:t> </a:t>
            </a:r>
            <a:r>
              <a:rPr lang="en-US" sz="2000" dirty="0" err="1" smtClean="0"/>
              <a:t>Mulder</a:t>
            </a:r>
            <a:r>
              <a:rPr lang="en-US" sz="2000" dirty="0" smtClean="0"/>
              <a:t>, Esq.</a:t>
            </a:r>
          </a:p>
          <a:p>
            <a:pPr algn="ctr">
              <a:buNone/>
            </a:pPr>
            <a:r>
              <a:rPr lang="en-US" sz="2000" dirty="0" smtClean="0"/>
              <a:t>Cunningham </a:t>
            </a:r>
            <a:r>
              <a:rPr lang="en-US" sz="2000" dirty="0" err="1" smtClean="0"/>
              <a:t>Dalman</a:t>
            </a:r>
            <a:r>
              <a:rPr lang="en-US" sz="2000" dirty="0" smtClean="0"/>
              <a:t>, PC</a:t>
            </a:r>
          </a:p>
          <a:p>
            <a:pPr algn="ctr">
              <a:buNone/>
            </a:pPr>
            <a:r>
              <a:rPr lang="en-US" sz="2000" dirty="0" smtClean="0"/>
              <a:t>PO Box 1767</a:t>
            </a:r>
            <a:br>
              <a:rPr lang="en-US" sz="2000" dirty="0" smtClean="0"/>
            </a:br>
            <a:r>
              <a:rPr lang="en-US" sz="2000" dirty="0" smtClean="0"/>
              <a:t>321 Settlers Road</a:t>
            </a:r>
            <a:br>
              <a:rPr lang="en-US" sz="2000" dirty="0" smtClean="0"/>
            </a:br>
            <a:r>
              <a:rPr lang="en-US" sz="2000" dirty="0" smtClean="0"/>
              <a:t>Holland, MI 49422-1767</a:t>
            </a:r>
          </a:p>
          <a:p>
            <a:pPr algn="ctr">
              <a:buNone/>
            </a:pPr>
            <a:r>
              <a:rPr lang="en-US" sz="2000" dirty="0" smtClean="0"/>
              <a:t>616.392.1821 Ext. 256</a:t>
            </a:r>
          </a:p>
          <a:p>
            <a:pPr algn="ctr">
              <a:buNone/>
            </a:pPr>
            <a:r>
              <a:rPr lang="en-US" sz="2000" dirty="0" smtClean="0">
                <a:hlinkClick r:id="rId3"/>
              </a:rPr>
              <a:t>phmulder@holland-law.com</a:t>
            </a:r>
            <a:endParaRPr lang="en-US" sz="2000" dirty="0" smtClean="0"/>
          </a:p>
          <a:p>
            <a:pPr algn="ctr">
              <a:buNone/>
            </a:pPr>
            <a:endParaRPr lang="en-US" dirty="0" smtClean="0"/>
          </a:p>
          <a:p>
            <a:pPr>
              <a:buNone/>
            </a:pPr>
            <a:endParaRPr lang="en-US" dirty="0"/>
          </a:p>
        </p:txBody>
      </p:sp>
      <p:sp>
        <p:nvSpPr>
          <p:cNvPr id="6" name="Content Placeholder 5"/>
          <p:cNvSpPr>
            <a:spLocks noGrp="1"/>
          </p:cNvSpPr>
          <p:nvPr>
            <p:ph sz="half" idx="2"/>
          </p:nvPr>
        </p:nvSpPr>
        <p:spPr>
          <a:xfrm>
            <a:off x="4648200" y="2514600"/>
            <a:ext cx="4038600" cy="2697163"/>
          </a:xfrm>
        </p:spPr>
        <p:txBody>
          <a:bodyPr>
            <a:normAutofit lnSpcReduction="10000"/>
          </a:bodyPr>
          <a:lstStyle/>
          <a:p>
            <a:pPr algn="ctr">
              <a:buNone/>
            </a:pPr>
            <a:r>
              <a:rPr lang="en-US" sz="2000" dirty="0" smtClean="0"/>
              <a:t>Jessica </a:t>
            </a:r>
            <a:r>
              <a:rPr lang="en-US" sz="2000" dirty="0" err="1" smtClean="0"/>
              <a:t>Arends</a:t>
            </a:r>
            <a:r>
              <a:rPr lang="en-US" sz="2000" dirty="0" smtClean="0"/>
              <a:t>, Esq.</a:t>
            </a:r>
          </a:p>
          <a:p>
            <a:pPr algn="ctr">
              <a:buNone/>
            </a:pPr>
            <a:r>
              <a:rPr lang="en-US" sz="2000" dirty="0" smtClean="0"/>
              <a:t>Cunningham </a:t>
            </a:r>
            <a:r>
              <a:rPr lang="en-US" sz="2000" dirty="0" err="1" smtClean="0"/>
              <a:t>Dalman</a:t>
            </a:r>
            <a:r>
              <a:rPr lang="en-US" sz="2000" dirty="0" smtClean="0"/>
              <a:t>, PC</a:t>
            </a:r>
          </a:p>
          <a:p>
            <a:pPr algn="ctr">
              <a:buNone/>
            </a:pPr>
            <a:r>
              <a:rPr lang="en-US" sz="2000" dirty="0" smtClean="0"/>
              <a:t>PO Box 1767</a:t>
            </a:r>
            <a:br>
              <a:rPr lang="en-US" sz="2000" dirty="0" smtClean="0"/>
            </a:br>
            <a:r>
              <a:rPr lang="en-US" sz="2000" dirty="0" smtClean="0"/>
              <a:t>321 Settlers Road</a:t>
            </a:r>
            <a:br>
              <a:rPr lang="en-US" sz="2000" dirty="0" smtClean="0"/>
            </a:br>
            <a:r>
              <a:rPr lang="en-US" sz="2000" dirty="0" smtClean="0"/>
              <a:t>Holland, MI 49422-1767</a:t>
            </a:r>
          </a:p>
          <a:p>
            <a:pPr algn="ctr">
              <a:buNone/>
            </a:pPr>
            <a:r>
              <a:rPr lang="en-US" sz="2000" dirty="0" smtClean="0"/>
              <a:t>616.392.1821 Ext. 280</a:t>
            </a:r>
          </a:p>
          <a:p>
            <a:pPr algn="ctr">
              <a:buNone/>
            </a:pPr>
            <a:r>
              <a:rPr lang="en-US" sz="2000" dirty="0" smtClean="0">
                <a:hlinkClick r:id="rId4"/>
              </a:rPr>
              <a:t>jessica@holland-law.com</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67494"/>
            <a:ext cx="8229600" cy="1027906"/>
          </a:xfrm>
        </p:spPr>
        <p:txBody>
          <a:bodyPr/>
          <a:lstStyle/>
          <a:p>
            <a:pPr algn="ctr"/>
            <a:r>
              <a:rPr lang="en-US" b="1" dirty="0" smtClean="0"/>
              <a:t>Categories of Digital Assets</a:t>
            </a:r>
            <a:endParaRPr lang="en-US" dirty="0"/>
          </a:p>
        </p:txBody>
      </p:sp>
      <p:sp>
        <p:nvSpPr>
          <p:cNvPr id="3" name="Content Placeholder 2"/>
          <p:cNvSpPr>
            <a:spLocks noGrp="1"/>
          </p:cNvSpPr>
          <p:nvPr>
            <p:ph idx="4294967295"/>
          </p:nvPr>
        </p:nvSpPr>
        <p:spPr>
          <a:xfrm>
            <a:off x="152400" y="1219200"/>
            <a:ext cx="8763000" cy="5486400"/>
          </a:xfrm>
        </p:spPr>
        <p:txBody>
          <a:bodyPr/>
          <a:lstStyle/>
          <a:p>
            <a:r>
              <a:rPr lang="en-US" sz="2000" dirty="0" smtClean="0"/>
              <a:t>Personal</a:t>
            </a:r>
          </a:p>
          <a:p>
            <a:pPr marL="908050" indent="-392113" defTabSz="855663"/>
            <a:r>
              <a:rPr lang="en-US" sz="2000" dirty="0" smtClean="0"/>
              <a:t>Stored on computers, smart phones, or other devices, or are uploaded to a Web site or digital service</a:t>
            </a:r>
          </a:p>
          <a:p>
            <a:pPr marL="914400" indent="-392113" defTabSz="855663"/>
            <a:r>
              <a:rPr lang="en-US" sz="2000" dirty="0" smtClean="0"/>
              <a:t>Photographs, videos, emails, and music playlist</a:t>
            </a:r>
          </a:p>
          <a:p>
            <a:r>
              <a:rPr lang="en-US" sz="2000" dirty="0" smtClean="0"/>
              <a:t>Social Media</a:t>
            </a:r>
          </a:p>
          <a:p>
            <a:pPr marL="914400" indent="-260350"/>
            <a:r>
              <a:rPr lang="en-US" sz="2000" dirty="0" smtClean="0"/>
              <a:t>May involve photos, videos and other electronic files stored on these accounts</a:t>
            </a:r>
          </a:p>
          <a:p>
            <a:r>
              <a:rPr lang="en-US" sz="2000" dirty="0" smtClean="0"/>
              <a:t>Financial</a:t>
            </a:r>
          </a:p>
          <a:p>
            <a:pPr marL="919163" indent="-382588"/>
            <a:r>
              <a:rPr lang="en-US" sz="2000" dirty="0" smtClean="0"/>
              <a:t>Online banking, online bill-paying activities</a:t>
            </a:r>
          </a:p>
          <a:p>
            <a:pPr marL="919163" indent="-382588"/>
            <a:r>
              <a:rPr lang="en-US" sz="2000" dirty="0" smtClean="0"/>
              <a:t>Online accounts with no connection to a brick-and mortar establishment (Amazon, eBay, PayPal and E*TRADE)</a:t>
            </a:r>
          </a:p>
          <a:p>
            <a:r>
              <a:rPr lang="en-US" sz="2000" dirty="0" smtClean="0"/>
              <a:t>Business</a:t>
            </a:r>
          </a:p>
          <a:p>
            <a:pPr marL="919163" indent="-382588"/>
            <a:r>
              <a:rPr lang="en-US" sz="2000" dirty="0" smtClean="0"/>
              <a:t>Varies by types of business and extent of its computer or Internet associated activities, which may include blogs, domain names, credit card and financial data</a:t>
            </a:r>
          </a:p>
          <a:p>
            <a:endParaRPr lang="en-US" dirty="0"/>
          </a:p>
        </p:txBody>
      </p:sp>
      <p:sp>
        <p:nvSpPr>
          <p:cNvPr id="4" name="Slide Number Placeholder 3"/>
          <p:cNvSpPr>
            <a:spLocks noGrp="1"/>
          </p:cNvSpPr>
          <p:nvPr>
            <p:ph type="sldNum" sz="quarter" idx="12"/>
          </p:nvPr>
        </p:nvSpPr>
        <p:spPr/>
        <p:txBody>
          <a:bodyPr/>
          <a:lstStyle/>
          <a:p>
            <a:fld id="{0FBEB500-3C74-41C5-A351-357A7768113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63168"/>
            <a:ext cx="8229600" cy="1399032"/>
          </a:xfrm>
        </p:spPr>
        <p:txBody>
          <a:bodyPr>
            <a:noAutofit/>
          </a:bodyPr>
          <a:lstStyle/>
          <a:p>
            <a:pPr algn="ctr"/>
            <a:r>
              <a:rPr lang="en-US" b="1" dirty="0" smtClean="0"/>
              <a:t>From </a:t>
            </a:r>
            <a:r>
              <a:rPr lang="en-US" b="1" i="1" dirty="0" smtClean="0"/>
              <a:t>Smart Money Magazine</a:t>
            </a:r>
            <a:r>
              <a:rPr lang="en-US" b="1" dirty="0" smtClean="0"/>
              <a:t> “Protecting Your Virtual Estate”</a:t>
            </a:r>
            <a:endParaRPr lang="en-US" b="1" dirty="0"/>
          </a:p>
        </p:txBody>
      </p:sp>
      <p:sp>
        <p:nvSpPr>
          <p:cNvPr id="3" name="Content Placeholder 2"/>
          <p:cNvSpPr>
            <a:spLocks noGrp="1"/>
          </p:cNvSpPr>
          <p:nvPr>
            <p:ph idx="4294967295"/>
          </p:nvPr>
        </p:nvSpPr>
        <p:spPr>
          <a:xfrm>
            <a:off x="457200" y="3200400"/>
            <a:ext cx="8229600" cy="2568608"/>
          </a:xfrm>
        </p:spPr>
        <p:txBody>
          <a:bodyPr/>
          <a:lstStyle/>
          <a:p>
            <a:pPr algn="ctr">
              <a:buNone/>
            </a:pPr>
            <a:r>
              <a:rPr lang="en-US" sz="2000" dirty="0" smtClean="0"/>
              <a:t>Tania </a:t>
            </a:r>
            <a:r>
              <a:rPr lang="en-US" sz="2000" dirty="0" err="1" smtClean="0"/>
              <a:t>Karas</a:t>
            </a:r>
            <a:endParaRPr lang="en-US" sz="2000" dirty="0" smtClean="0"/>
          </a:p>
          <a:p>
            <a:pPr algn="ctr">
              <a:buNone/>
            </a:pPr>
            <a:r>
              <a:rPr lang="en-US" sz="2000" dirty="0" smtClean="0"/>
              <a:t>Smart Money Magazine</a:t>
            </a:r>
          </a:p>
          <a:p>
            <a:pPr algn="ctr">
              <a:buNone/>
            </a:pPr>
            <a:r>
              <a:rPr lang="en-US" sz="2000" dirty="0" smtClean="0"/>
              <a:t>1211 Avenue of the Americas</a:t>
            </a:r>
            <a:br>
              <a:rPr lang="en-US" sz="2000" dirty="0" smtClean="0"/>
            </a:br>
            <a:r>
              <a:rPr lang="en-US" sz="2000" dirty="0" smtClean="0"/>
              <a:t>New York, NY 10036</a:t>
            </a:r>
          </a:p>
          <a:p>
            <a:pPr algn="ctr">
              <a:buNone/>
            </a:pPr>
            <a:r>
              <a:rPr lang="en-US" sz="2000" dirty="0" smtClean="0">
                <a:hlinkClick r:id="rId3"/>
              </a:rPr>
              <a:t>letters@smartmoney.com</a:t>
            </a:r>
            <a:endParaRPr lang="en-US" sz="2000" dirty="0" smtClean="0"/>
          </a:p>
          <a:p>
            <a:pPr algn="ctr">
              <a:buNone/>
            </a:pPr>
            <a:r>
              <a:rPr lang="en-US" sz="2000" dirty="0" smtClean="0"/>
              <a:t>@</a:t>
            </a:r>
            <a:r>
              <a:rPr lang="en-US" sz="2000" dirty="0" err="1" smtClean="0"/>
              <a:t>taniakaras</a:t>
            </a:r>
            <a:endParaRPr lang="en-US" sz="2000" dirty="0" smtClean="0"/>
          </a:p>
          <a:p>
            <a:pPr algn="ctr">
              <a:buNone/>
            </a:pPr>
            <a:endParaRPr lang="en-US" dirty="0"/>
          </a:p>
        </p:txBody>
      </p:sp>
      <p:sp>
        <p:nvSpPr>
          <p:cNvPr id="4" name="Slide Number Placeholder 3"/>
          <p:cNvSpPr>
            <a:spLocks noGrp="1"/>
          </p:cNvSpPr>
          <p:nvPr>
            <p:ph type="sldNum" sz="quarter" idx="12"/>
          </p:nvPr>
        </p:nvSpPr>
        <p:spPr/>
        <p:txBody>
          <a:bodyPr/>
          <a:lstStyle/>
          <a:p>
            <a:fld id="{833D2CDE-7A3C-4383-B412-D56F82E16B2A}"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19200"/>
            <a:ext cx="8229600" cy="1143000"/>
          </a:xfrm>
        </p:spPr>
        <p:txBody>
          <a:bodyPr>
            <a:noAutofit/>
          </a:bodyPr>
          <a:lstStyle/>
          <a:p>
            <a:pPr algn="ctr"/>
            <a:r>
              <a:rPr lang="en-US" sz="3000" b="1" dirty="0" smtClean="0"/>
              <a:t>From </a:t>
            </a:r>
            <a:r>
              <a:rPr lang="en-US" sz="3000" b="1" i="1" dirty="0" smtClean="0"/>
              <a:t>Estate Planning 2.0: Digital Property and Tech-Savvy Clients- Time to Reboot Your Practice: Presented at the 45</a:t>
            </a:r>
            <a:r>
              <a:rPr lang="en-US" sz="3000" b="1" i="1" baseline="30000" dirty="0" smtClean="0"/>
              <a:t>th</a:t>
            </a:r>
            <a:r>
              <a:rPr lang="en-US" sz="3000" b="1" i="1" dirty="0" smtClean="0"/>
              <a:t> Annual </a:t>
            </a:r>
            <a:r>
              <a:rPr lang="en-US" sz="3000" b="1" i="1" dirty="0" err="1" smtClean="0"/>
              <a:t>Heckerling</a:t>
            </a:r>
            <a:r>
              <a:rPr lang="en-US" sz="3000" b="1" i="1" dirty="0" smtClean="0"/>
              <a:t> Institute on Estate Planning, Orlando, Florida, on January 12, 2011</a:t>
            </a:r>
            <a:endParaRPr lang="en-US" sz="3000" b="1" dirty="0"/>
          </a:p>
        </p:txBody>
      </p:sp>
      <p:sp>
        <p:nvSpPr>
          <p:cNvPr id="4" name="Content Placeholder 3"/>
          <p:cNvSpPr>
            <a:spLocks noGrp="1"/>
          </p:cNvSpPr>
          <p:nvPr>
            <p:ph idx="4294967295"/>
          </p:nvPr>
        </p:nvSpPr>
        <p:spPr>
          <a:xfrm>
            <a:off x="457200" y="3429000"/>
            <a:ext cx="8229600" cy="2438400"/>
          </a:xfrm>
        </p:spPr>
        <p:txBody>
          <a:bodyPr/>
          <a:lstStyle/>
          <a:p>
            <a:pPr algn="ctr">
              <a:buNone/>
            </a:pPr>
            <a:r>
              <a:rPr lang="en-US" sz="2000" dirty="0" smtClean="0"/>
              <a:t>James D. </a:t>
            </a:r>
            <a:r>
              <a:rPr lang="en-US" sz="2000" dirty="0" err="1" smtClean="0"/>
              <a:t>Lamm</a:t>
            </a:r>
            <a:endParaRPr lang="en-US" sz="2000" dirty="0" smtClean="0"/>
          </a:p>
          <a:p>
            <a:pPr algn="ctr">
              <a:buNone/>
            </a:pPr>
            <a:r>
              <a:rPr lang="en-US" sz="2000" dirty="0" smtClean="0"/>
              <a:t>Gray Plant </a:t>
            </a:r>
            <a:r>
              <a:rPr lang="en-US" sz="2000" dirty="0" err="1" smtClean="0"/>
              <a:t>Mooty</a:t>
            </a:r>
            <a:endParaRPr lang="en-US" sz="2000" dirty="0" smtClean="0"/>
          </a:p>
          <a:p>
            <a:pPr algn="ctr">
              <a:buNone/>
            </a:pPr>
            <a:r>
              <a:rPr lang="en-US" sz="2000" dirty="0" smtClean="0"/>
              <a:t>80 South Eighth Street, Suite 500</a:t>
            </a:r>
          </a:p>
          <a:p>
            <a:pPr algn="ctr">
              <a:buNone/>
            </a:pPr>
            <a:r>
              <a:rPr lang="en-US" sz="2000" dirty="0" smtClean="0"/>
              <a:t>Minneapolis, MN 55402</a:t>
            </a:r>
          </a:p>
          <a:p>
            <a:pPr algn="ctr">
              <a:buNone/>
            </a:pPr>
            <a:r>
              <a:rPr lang="en-US" sz="2000" dirty="0" smtClean="0"/>
              <a:t>612.632.3404</a:t>
            </a:r>
          </a:p>
          <a:p>
            <a:pPr algn="ctr">
              <a:buNone/>
            </a:pPr>
            <a:r>
              <a:rPr lang="en-US" sz="2000" dirty="0" smtClean="0">
                <a:hlinkClick r:id="rId3"/>
              </a:rPr>
              <a:t>James.Lamm@gpmlaw.com</a:t>
            </a:r>
            <a:endParaRPr lang="en-US" sz="2000" dirty="0" smtClean="0"/>
          </a:p>
          <a:p>
            <a:pPr algn="ctr">
              <a:buNone/>
            </a:pPr>
            <a:endParaRPr lang="en-US" dirty="0" smtClean="0"/>
          </a:p>
          <a:p>
            <a:pPr algn="ctr">
              <a:buNone/>
            </a:pPr>
            <a:endParaRPr lang="en-US" dirty="0"/>
          </a:p>
        </p:txBody>
      </p:sp>
      <p:sp>
        <p:nvSpPr>
          <p:cNvPr id="3" name="Slide Number Placeholder 2"/>
          <p:cNvSpPr>
            <a:spLocks noGrp="1"/>
          </p:cNvSpPr>
          <p:nvPr>
            <p:ph type="sldNum" sz="quarter" idx="12"/>
          </p:nvPr>
        </p:nvSpPr>
        <p:spPr/>
        <p:txBody>
          <a:bodyPr/>
          <a:lstStyle/>
          <a:p>
            <a:fld id="{833D2CDE-7A3C-4383-B412-D56F82E16B2A}"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33800"/>
            <a:ext cx="8305800" cy="1143000"/>
          </a:xfrm>
        </p:spPr>
        <p:txBody>
          <a:bodyPr>
            <a:noAutofit/>
          </a:bodyPr>
          <a:lstStyle/>
          <a:p>
            <a:pPr algn="ctr"/>
            <a:r>
              <a:rPr lang="en-US" sz="3200" b="1" dirty="0" smtClean="0"/>
              <a:t/>
            </a:r>
            <a:br>
              <a:rPr lang="en-US" sz="3200" b="1" dirty="0" smtClean="0"/>
            </a:br>
            <a:r>
              <a:rPr lang="en-US" sz="3200" b="1" dirty="0" smtClean="0"/>
              <a:t>David A. Shulman, Esq.</a:t>
            </a:r>
            <a:r>
              <a:rPr lang="en-US" sz="2400" dirty="0" smtClean="0"/>
              <a:t/>
            </a:r>
            <a:br>
              <a:rPr lang="en-US" sz="2400" dirty="0" smtClean="0"/>
            </a:br>
            <a:r>
              <a:rPr lang="en-US" sz="2800" dirty="0" smtClean="0"/>
              <a:t>Law Offices of David A. Shulman, PL</a:t>
            </a:r>
            <a:br>
              <a:rPr lang="en-US" sz="2800" dirty="0" smtClean="0"/>
            </a:br>
            <a:r>
              <a:rPr lang="en-US" sz="2800" dirty="0" smtClean="0"/>
              <a:t>401 E. Las Olas Blvd. Suite 130-491</a:t>
            </a:r>
            <a:br>
              <a:rPr lang="en-US" sz="2800" dirty="0" smtClean="0"/>
            </a:br>
            <a:r>
              <a:rPr lang="en-US" sz="2800" dirty="0" smtClean="0"/>
              <a:t>Fort Lauderdale, FL  33301</a:t>
            </a:r>
            <a:br>
              <a:rPr lang="en-US" sz="2800" dirty="0" smtClean="0"/>
            </a:br>
            <a:r>
              <a:rPr lang="en-US" sz="2800" dirty="0" smtClean="0"/>
              <a:t>954.990.0896</a:t>
            </a:r>
            <a:br>
              <a:rPr lang="en-US" sz="2800" dirty="0" smtClean="0"/>
            </a:br>
            <a:r>
              <a:rPr lang="en-US" sz="2800" dirty="0" smtClean="0">
                <a:hlinkClick r:id="rId3"/>
              </a:rPr>
              <a:t>david@davidshulmanlaw.com</a:t>
            </a:r>
            <a:r>
              <a:rPr lang="en-US" sz="2800" dirty="0" smtClean="0"/>
              <a:t/>
            </a:r>
            <a:br>
              <a:rPr lang="en-US" sz="2800" dirty="0" smtClean="0"/>
            </a:br>
            <a:r>
              <a:rPr lang="en-US" sz="2800" dirty="0" smtClean="0">
                <a:hlinkClick r:id="rId4"/>
              </a:rPr>
              <a:t>www.sofloridaestateplanning.com</a:t>
            </a:r>
            <a:r>
              <a:rPr lang="en-US" sz="2800" dirty="0" smtClean="0"/>
              <a:t/>
            </a:r>
            <a:br>
              <a:rPr lang="en-US" sz="2800" dirty="0" smtClean="0"/>
            </a:br>
            <a:endParaRPr lang="en-US" sz="2800" dirty="0"/>
          </a:p>
        </p:txBody>
      </p:sp>
      <p:sp>
        <p:nvSpPr>
          <p:cNvPr id="3" name="Slide Number Placeholder 2"/>
          <p:cNvSpPr>
            <a:spLocks noGrp="1"/>
          </p:cNvSpPr>
          <p:nvPr>
            <p:ph type="sldNum" sz="quarter" idx="12"/>
          </p:nvPr>
        </p:nvSpPr>
        <p:spPr/>
        <p:txBody>
          <a:bodyPr/>
          <a:lstStyle/>
          <a:p>
            <a:fld id="{833D2CDE-7A3C-4383-B412-D56F82E16B2A}" type="slidenum">
              <a:rPr lang="en-US" smtClean="0"/>
              <a:pPr/>
              <a:t>52</a:t>
            </a:fld>
            <a:endParaRPr lang="en-US" dirty="0"/>
          </a:p>
        </p:txBody>
      </p:sp>
      <p:sp>
        <p:nvSpPr>
          <p:cNvPr id="4" name="TextBox 3"/>
          <p:cNvSpPr txBox="1"/>
          <p:nvPr/>
        </p:nvSpPr>
        <p:spPr>
          <a:xfrm>
            <a:off x="914400" y="1143000"/>
            <a:ext cx="7010400" cy="707886"/>
          </a:xfrm>
          <a:prstGeom prst="rect">
            <a:avLst/>
          </a:prstGeom>
          <a:noFill/>
        </p:spPr>
        <p:txBody>
          <a:bodyPr wrap="square" rtlCol="0">
            <a:spAutoFit/>
          </a:bodyPr>
          <a:lstStyle/>
          <a:p>
            <a:pPr algn="ctr"/>
            <a:r>
              <a:rPr lang="en-US" sz="2000" dirty="0" smtClean="0">
                <a:latin typeface="+mj-lt"/>
              </a:rPr>
              <a:t>From </a:t>
            </a:r>
            <a:r>
              <a:rPr lang="en-US" sz="2000" i="1" dirty="0" smtClean="0">
                <a:latin typeface="+mj-lt"/>
              </a:rPr>
              <a:t>Estate Planning for Digital Assets and Online Financial Accounts:  A live 90 minute webinar </a:t>
            </a:r>
            <a:r>
              <a:rPr lang="en-US" sz="2000" dirty="0" smtClean="0">
                <a:latin typeface="+mj-lt"/>
              </a:rPr>
              <a:t>presented on July 27, 2011</a:t>
            </a:r>
            <a:endParaRPr lang="en-US" sz="2000" dirty="0">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5200"/>
            <a:ext cx="8305800" cy="1143000"/>
          </a:xfrm>
        </p:spPr>
        <p:txBody>
          <a:bodyPr>
            <a:normAutofit fontScale="90000"/>
          </a:bodyPr>
          <a:lstStyle/>
          <a:p>
            <a:pPr algn="ctr"/>
            <a:r>
              <a:rPr lang="en-US" sz="3600" b="1" dirty="0" smtClean="0"/>
              <a:t>Nathan J. Dosch, JD, MST</a:t>
            </a:r>
            <a:r>
              <a:rPr lang="en-US" sz="2400" dirty="0" smtClean="0"/>
              <a:t/>
            </a:r>
            <a:br>
              <a:rPr lang="en-US" sz="2400" dirty="0" smtClean="0"/>
            </a:br>
            <a:r>
              <a:rPr lang="en-US" sz="3100" dirty="0" smtClean="0"/>
              <a:t>Grant Thornton, LLP</a:t>
            </a:r>
            <a:br>
              <a:rPr lang="en-US" sz="3100" dirty="0" smtClean="0"/>
            </a:br>
            <a:r>
              <a:rPr lang="en-US" sz="3100" dirty="0" smtClean="0"/>
              <a:t>100 E. Wisconsin Avenue, Suite 2100</a:t>
            </a:r>
            <a:br>
              <a:rPr lang="en-US" sz="3100" dirty="0" smtClean="0"/>
            </a:br>
            <a:r>
              <a:rPr lang="en-US" sz="3100" dirty="0" smtClean="0"/>
              <a:t>Milwaukee, WI  53202-4169</a:t>
            </a:r>
            <a:br>
              <a:rPr lang="en-US" sz="3100" dirty="0" smtClean="0"/>
            </a:br>
            <a:r>
              <a:rPr lang="en-US" sz="3100" dirty="0" smtClean="0"/>
              <a:t>414.277.6491</a:t>
            </a:r>
            <a:endParaRPr lang="en-US" sz="3100" dirty="0"/>
          </a:p>
        </p:txBody>
      </p:sp>
      <p:sp>
        <p:nvSpPr>
          <p:cNvPr id="3" name="Slide Number Placeholder 2"/>
          <p:cNvSpPr>
            <a:spLocks noGrp="1"/>
          </p:cNvSpPr>
          <p:nvPr>
            <p:ph type="sldNum" sz="quarter" idx="12"/>
          </p:nvPr>
        </p:nvSpPr>
        <p:spPr/>
        <p:txBody>
          <a:bodyPr/>
          <a:lstStyle/>
          <a:p>
            <a:fld id="{833D2CDE-7A3C-4383-B412-D56F82E16B2A}" type="slidenum">
              <a:rPr lang="en-US" smtClean="0"/>
              <a:pPr/>
              <a:t>53</a:t>
            </a:fld>
            <a:endParaRPr lang="en-US" dirty="0"/>
          </a:p>
        </p:txBody>
      </p:sp>
      <p:sp>
        <p:nvSpPr>
          <p:cNvPr id="6" name="TextBox 5"/>
          <p:cNvSpPr txBox="1"/>
          <p:nvPr/>
        </p:nvSpPr>
        <p:spPr>
          <a:xfrm>
            <a:off x="990600" y="1219200"/>
            <a:ext cx="7162800" cy="984885"/>
          </a:xfrm>
          <a:prstGeom prst="rect">
            <a:avLst/>
          </a:prstGeom>
          <a:noFill/>
        </p:spPr>
        <p:txBody>
          <a:bodyPr wrap="square" rtlCol="0">
            <a:spAutoFit/>
          </a:bodyPr>
          <a:lstStyle/>
          <a:p>
            <a:pPr algn="ctr"/>
            <a:r>
              <a:rPr lang="en-US" sz="2000" dirty="0" smtClean="0">
                <a:latin typeface="+mj-lt"/>
              </a:rPr>
              <a:t>From </a:t>
            </a:r>
            <a:r>
              <a:rPr lang="en-US" sz="2000" i="1" dirty="0" smtClean="0">
                <a:latin typeface="+mj-lt"/>
              </a:rPr>
              <a:t>Estate Planning for Digital Assets and Online Financial Accounts:  </a:t>
            </a:r>
            <a:r>
              <a:rPr lang="en-US" sz="2000" dirty="0" smtClean="0">
                <a:latin typeface="+mj-lt"/>
              </a:rPr>
              <a:t>A live 90 minute webinar presented on July 27, 2011</a:t>
            </a:r>
          </a:p>
          <a:p>
            <a:pPr algn="ct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667000"/>
            <a:ext cx="8229600" cy="1143000"/>
          </a:xfrm>
        </p:spPr>
        <p:txBody>
          <a:bodyPr>
            <a:normAutofit fontScale="90000"/>
          </a:bodyPr>
          <a:lstStyle/>
          <a:p>
            <a:pPr algn="ctr"/>
            <a:r>
              <a:rPr lang="en-US" sz="7200" b="1" dirty="0" smtClean="0">
                <a:latin typeface="+mn-lt"/>
              </a:rPr>
              <a:t>PRESENTERS</a:t>
            </a:r>
            <a:endParaRPr lang="en-US" sz="7200" b="1" dirty="0">
              <a:latin typeface="+mn-lt"/>
            </a:endParaRPr>
          </a:p>
        </p:txBody>
      </p:sp>
      <p:sp>
        <p:nvSpPr>
          <p:cNvPr id="4" name="Slide Number Placeholder 3"/>
          <p:cNvSpPr>
            <a:spLocks noGrp="1"/>
          </p:cNvSpPr>
          <p:nvPr>
            <p:ph type="sldNum" sz="quarter" idx="12"/>
          </p:nvPr>
        </p:nvSpPr>
        <p:spPr/>
        <p:txBody>
          <a:bodyPr/>
          <a:lstStyle/>
          <a:p>
            <a:fld id="{833D2CDE-7A3C-4383-B412-D56F82E16B2A}"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33400"/>
            <a:ext cx="8305800" cy="28956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b="1" dirty="0" smtClean="0">
                <a:solidFill>
                  <a:schemeClr val="tx1"/>
                </a:solidFill>
              </a:rPr>
              <a:t>Patricia E. Kefalas Dudek</a:t>
            </a:r>
            <a:r>
              <a:rPr lang="en-US" sz="3100" dirty="0" smtClean="0">
                <a:solidFill>
                  <a:schemeClr val="tx1"/>
                </a:solidFill>
              </a:rPr>
              <a:t/>
            </a:r>
            <a:br>
              <a:rPr lang="en-US" sz="3100" dirty="0" smtClean="0">
                <a:solidFill>
                  <a:schemeClr val="tx1"/>
                </a:solidFill>
              </a:rPr>
            </a:br>
            <a:r>
              <a:rPr lang="en-US" sz="3100" dirty="0" smtClean="0">
                <a:solidFill>
                  <a:schemeClr val="tx1"/>
                </a:solidFill>
              </a:rPr>
              <a:t>Patricia E. Kefalas Dudek &amp; Associates</a:t>
            </a:r>
            <a:br>
              <a:rPr lang="en-US" sz="3100" dirty="0" smtClean="0">
                <a:solidFill>
                  <a:schemeClr val="tx1"/>
                </a:solidFill>
              </a:rPr>
            </a:br>
            <a:r>
              <a:rPr lang="en-US" sz="3100" dirty="0" smtClean="0">
                <a:solidFill>
                  <a:schemeClr val="tx1"/>
                </a:solidFill>
              </a:rPr>
              <a:t>30445 Northwestern Highway</a:t>
            </a:r>
            <a:br>
              <a:rPr lang="en-US" sz="3100" dirty="0" smtClean="0">
                <a:solidFill>
                  <a:schemeClr val="tx1"/>
                </a:solidFill>
              </a:rPr>
            </a:br>
            <a:r>
              <a:rPr lang="en-US" sz="3100" dirty="0" smtClean="0">
                <a:solidFill>
                  <a:schemeClr val="tx1"/>
                </a:solidFill>
              </a:rPr>
              <a:t>Suite 250</a:t>
            </a:r>
            <a:br>
              <a:rPr lang="en-US" sz="3100" dirty="0" smtClean="0">
                <a:solidFill>
                  <a:schemeClr val="tx1"/>
                </a:solidFill>
              </a:rPr>
            </a:br>
            <a:r>
              <a:rPr lang="en-US" sz="3100" dirty="0" smtClean="0">
                <a:solidFill>
                  <a:schemeClr val="tx1"/>
                </a:solidFill>
              </a:rPr>
              <a:t>Farmington Hills, MI  48334</a:t>
            </a:r>
            <a:br>
              <a:rPr lang="en-US" sz="3100" dirty="0" smtClean="0">
                <a:solidFill>
                  <a:schemeClr val="tx1"/>
                </a:solidFill>
              </a:rPr>
            </a:br>
            <a:r>
              <a:rPr lang="en-US" sz="3100" dirty="0" smtClean="0">
                <a:solidFill>
                  <a:schemeClr val="tx1"/>
                </a:solidFill>
              </a:rPr>
              <a:t>248.254.3462</a:t>
            </a:r>
            <a:br>
              <a:rPr lang="en-US" sz="3100" dirty="0" smtClean="0">
                <a:solidFill>
                  <a:schemeClr val="tx1"/>
                </a:solidFill>
              </a:rPr>
            </a:br>
            <a:r>
              <a:rPr lang="en-US" sz="3100" dirty="0" smtClean="0">
                <a:solidFill>
                  <a:schemeClr val="tx1"/>
                </a:solidFill>
                <a:hlinkClick r:id="rId3"/>
              </a:rPr>
              <a:t>pdudek@pekdadvocacy.com</a:t>
            </a:r>
            <a:r>
              <a:rPr lang="en-US" sz="3100" dirty="0" smtClean="0">
                <a:solidFill>
                  <a:schemeClr val="tx1"/>
                </a:solidFill>
              </a:rPr>
              <a:t/>
            </a:r>
            <a:br>
              <a:rPr lang="en-US" sz="3100" dirty="0" smtClean="0">
                <a:solidFill>
                  <a:schemeClr val="tx1"/>
                </a:solidFill>
              </a:rPr>
            </a:br>
            <a:r>
              <a:rPr lang="en-US" sz="3100" dirty="0" smtClean="0">
                <a:solidFill>
                  <a:schemeClr val="tx1"/>
                </a:solidFill>
                <a:hlinkClick r:id="rId4"/>
              </a:rPr>
              <a:t>www.pekdadvocacy.com</a:t>
            </a:r>
            <a:r>
              <a:rPr lang="en-US" sz="3100" dirty="0" smtClean="0">
                <a:solidFill>
                  <a:schemeClr val="tx1"/>
                </a:solidFill>
              </a:rPr>
              <a:t/>
            </a:r>
            <a:br>
              <a:rPr lang="en-US" sz="3100" dirty="0" smtClean="0">
                <a:solidFill>
                  <a:schemeClr val="tx1"/>
                </a:solidFill>
              </a:rPr>
            </a:br>
            <a:r>
              <a:rPr lang="en-US" sz="3100" dirty="0" smtClean="0">
                <a:solidFill>
                  <a:schemeClr val="tx1"/>
                </a:solidFill>
              </a:rPr>
              <a:t>Twitter: @</a:t>
            </a:r>
            <a:r>
              <a:rPr lang="en-US" sz="3100" dirty="0" err="1" smtClean="0">
                <a:solidFill>
                  <a:schemeClr val="tx1"/>
                </a:solidFill>
              </a:rPr>
              <a:t>PattiDudek</a:t>
            </a:r>
            <a:r>
              <a:rPr lang="en-US" sz="3100" dirty="0" smtClean="0"/>
              <a:t/>
            </a:r>
            <a:br>
              <a:rPr lang="en-US" sz="3100"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833D2CDE-7A3C-4383-B412-D56F82E16B2A}"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62200"/>
            <a:ext cx="8305800" cy="1143000"/>
          </a:xfrm>
        </p:spPr>
        <p:txBody>
          <a:bodyPr>
            <a:normAutofit fontScale="90000"/>
          </a:bodyPr>
          <a:lstStyle/>
          <a:p>
            <a:pPr algn="ct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solidFill>
                  <a:schemeClr val="tx1"/>
                </a:solidFill>
              </a:rPr>
              <a:t>Howard H. Collens</a:t>
            </a:r>
            <a:r>
              <a:rPr lang="en-US" sz="2400" dirty="0" smtClean="0">
                <a:solidFill>
                  <a:schemeClr val="tx1"/>
                </a:solidFill>
              </a:rPr>
              <a:t/>
            </a:r>
            <a:br>
              <a:rPr lang="en-US" sz="2400" dirty="0" smtClean="0">
                <a:solidFill>
                  <a:schemeClr val="tx1"/>
                </a:solidFill>
              </a:rPr>
            </a:br>
            <a:r>
              <a:rPr lang="en-US" sz="3100" dirty="0" smtClean="0">
                <a:solidFill>
                  <a:schemeClr val="tx1"/>
                </a:solidFill>
              </a:rPr>
              <a:t>Galloway and Collens, PLLC</a:t>
            </a:r>
            <a:br>
              <a:rPr lang="en-US" sz="3100" dirty="0" smtClean="0">
                <a:solidFill>
                  <a:schemeClr val="tx1"/>
                </a:solidFill>
              </a:rPr>
            </a:br>
            <a:r>
              <a:rPr lang="en-US" sz="3100" dirty="0" smtClean="0">
                <a:solidFill>
                  <a:schemeClr val="tx1"/>
                </a:solidFill>
              </a:rPr>
              <a:t>26075 Woodward Ave, Suite 200</a:t>
            </a:r>
            <a:br>
              <a:rPr lang="en-US" sz="3100" dirty="0" smtClean="0">
                <a:solidFill>
                  <a:schemeClr val="tx1"/>
                </a:solidFill>
              </a:rPr>
            </a:br>
            <a:r>
              <a:rPr lang="en-US" sz="3100" dirty="0" smtClean="0">
                <a:solidFill>
                  <a:schemeClr val="tx1"/>
                </a:solidFill>
              </a:rPr>
              <a:t>Huntington Woods, Michigan  48070</a:t>
            </a:r>
            <a:br>
              <a:rPr lang="en-US" sz="3100" dirty="0" smtClean="0">
                <a:solidFill>
                  <a:schemeClr val="tx1"/>
                </a:solidFill>
              </a:rPr>
            </a:br>
            <a:r>
              <a:rPr lang="en-US" sz="3100" dirty="0" smtClean="0">
                <a:solidFill>
                  <a:schemeClr val="tx1"/>
                </a:solidFill>
              </a:rPr>
              <a:t>248.545.2500</a:t>
            </a:r>
            <a:br>
              <a:rPr lang="en-US" sz="3100" dirty="0" smtClean="0">
                <a:solidFill>
                  <a:schemeClr val="tx1"/>
                </a:solidFill>
              </a:rPr>
            </a:br>
            <a:r>
              <a:rPr lang="en-US" sz="3100" dirty="0" smtClean="0">
                <a:solidFill>
                  <a:schemeClr val="tx1"/>
                </a:solidFill>
              </a:rPr>
              <a:t>GallowayCollens.com</a:t>
            </a:r>
            <a:br>
              <a:rPr lang="en-US" sz="3100" dirty="0" smtClean="0">
                <a:solidFill>
                  <a:schemeClr val="tx1"/>
                </a:solidFill>
              </a:rPr>
            </a:br>
            <a:r>
              <a:rPr lang="en-US" sz="3100" dirty="0" smtClean="0">
                <a:solidFill>
                  <a:schemeClr val="tx1"/>
                </a:solidFill>
                <a:hlinkClick r:id="rId3"/>
              </a:rPr>
              <a:t>Howard@GallowayCollens.com</a:t>
            </a:r>
            <a:r>
              <a:rPr lang="en-US" sz="3100" dirty="0" smtClean="0">
                <a:solidFill>
                  <a:schemeClr val="tx1"/>
                </a:solidFill>
              </a:rPr>
              <a:t/>
            </a:r>
            <a:br>
              <a:rPr lang="en-US" sz="3100" dirty="0" smtClean="0">
                <a:solidFill>
                  <a:schemeClr val="tx1"/>
                </a:solidFill>
              </a:rPr>
            </a:br>
            <a:r>
              <a:rPr lang="en-US" sz="3100" dirty="0" smtClean="0">
                <a:solidFill>
                  <a:schemeClr val="tx1"/>
                </a:solidFill>
              </a:rPr>
              <a:t>Twitter:  @howardcollens</a:t>
            </a:r>
            <a:endParaRPr lang="en-US" sz="3100" dirty="0">
              <a:solidFill>
                <a:schemeClr val="tx1"/>
              </a:solidFill>
            </a:endParaRPr>
          </a:p>
        </p:txBody>
      </p:sp>
      <p:sp>
        <p:nvSpPr>
          <p:cNvPr id="3" name="Slide Number Placeholder 2"/>
          <p:cNvSpPr>
            <a:spLocks noGrp="1"/>
          </p:cNvSpPr>
          <p:nvPr>
            <p:ph type="sldNum" sz="quarter" idx="12"/>
          </p:nvPr>
        </p:nvSpPr>
        <p:spPr/>
        <p:txBody>
          <a:bodyPr/>
          <a:lstStyle/>
          <a:p>
            <a:fld id="{833D2CDE-7A3C-4383-B412-D56F82E16B2A}" type="slidenum">
              <a:rPr lang="en-US" smtClean="0"/>
              <a:pPr/>
              <a:t>56</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How do we assist clients in the planning?</a:t>
            </a:r>
            <a:endParaRPr lang="en-US" dirty="0"/>
          </a:p>
        </p:txBody>
      </p:sp>
      <p:pic>
        <p:nvPicPr>
          <p:cNvPr id="3" name="Picture 2" descr="Digital Assets.jpg"/>
          <p:cNvPicPr>
            <a:picLocks noChangeAspect="1"/>
          </p:cNvPicPr>
          <p:nvPr/>
        </p:nvPicPr>
        <p:blipFill>
          <a:blip r:embed="rId2" cstate="print"/>
          <a:stretch>
            <a:fillRect/>
          </a:stretch>
        </p:blipFill>
        <p:spPr>
          <a:xfrm>
            <a:off x="762000" y="1905000"/>
            <a:ext cx="7696199" cy="4343400"/>
          </a:xfrm>
          <a:prstGeom prst="rect">
            <a:avLst/>
          </a:prstGeom>
        </p:spPr>
      </p:pic>
      <p:sp>
        <p:nvSpPr>
          <p:cNvPr id="4" name="Slide Number Placeholder 3"/>
          <p:cNvSpPr>
            <a:spLocks noGrp="1"/>
          </p:cNvSpPr>
          <p:nvPr>
            <p:ph type="sldNum" sz="quarter" idx="12"/>
          </p:nvPr>
        </p:nvSpPr>
        <p:spPr/>
        <p:txBody>
          <a:bodyPr/>
          <a:lstStyle/>
          <a:p>
            <a:fld id="{0FBEB500-3C74-41C5-A351-357A7768113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58094"/>
            <a:ext cx="8229600" cy="1180306"/>
          </a:xfrm>
        </p:spPr>
        <p:txBody>
          <a:bodyPr>
            <a:normAutofit fontScale="90000"/>
          </a:bodyPr>
          <a:lstStyle/>
          <a:p>
            <a:pPr algn="ctr"/>
            <a:r>
              <a:rPr lang="en-US" b="1" dirty="0" smtClean="0"/>
              <a:t>Estate Planning for Digital Assets &amp; Social Media Accounts</a:t>
            </a:r>
            <a:endParaRPr lang="en-US" dirty="0"/>
          </a:p>
        </p:txBody>
      </p:sp>
      <p:sp>
        <p:nvSpPr>
          <p:cNvPr id="3" name="Content Placeholder 2"/>
          <p:cNvSpPr>
            <a:spLocks noGrp="1"/>
          </p:cNvSpPr>
          <p:nvPr>
            <p:ph idx="4294967295"/>
          </p:nvPr>
        </p:nvSpPr>
        <p:spPr>
          <a:xfrm>
            <a:off x="152400" y="3124200"/>
            <a:ext cx="8763000" cy="3200400"/>
          </a:xfrm>
        </p:spPr>
        <p:txBody>
          <a:bodyPr>
            <a:normAutofit/>
          </a:bodyPr>
          <a:lstStyle/>
          <a:p>
            <a:r>
              <a:rPr lang="en-US" sz="2000" dirty="0" smtClean="0"/>
              <a:t>Make a list of your digital assets and accounts</a:t>
            </a:r>
          </a:p>
          <a:p>
            <a:r>
              <a:rPr lang="en-US" sz="2000" dirty="0" smtClean="0"/>
              <a:t>Select a Successor</a:t>
            </a:r>
          </a:p>
          <a:p>
            <a:r>
              <a:rPr lang="en-US" sz="2000" dirty="0" smtClean="0"/>
              <a:t>Provide Access</a:t>
            </a:r>
          </a:p>
          <a:p>
            <a:r>
              <a:rPr lang="en-US" sz="2000" dirty="0" smtClean="0"/>
              <a:t>Provide Instructions</a:t>
            </a:r>
          </a:p>
          <a:p>
            <a:r>
              <a:rPr lang="en-US" sz="2000" dirty="0" smtClean="0"/>
              <a:t>Additional </a:t>
            </a:r>
            <a:r>
              <a:rPr lang="en-US" sz="2000" dirty="0" smtClean="0"/>
              <a:t>resources</a:t>
            </a:r>
            <a:endParaRPr lang="en-US" sz="2000" dirty="0" smtClean="0"/>
          </a:p>
          <a:p>
            <a:pPr marL="919163" indent="-382588"/>
            <a:r>
              <a:rPr lang="en-US" sz="2000" dirty="0" smtClean="0"/>
              <a:t>General Assignment of Digital Assets &amp; Assignment of Digital Personal Representative</a:t>
            </a:r>
          </a:p>
          <a:p>
            <a:pPr marL="919163" indent="-382588"/>
            <a:r>
              <a:rPr lang="en-US" sz="2000" dirty="0" smtClean="0"/>
              <a:t>General Assignment of Property Including Digital Assets</a:t>
            </a:r>
          </a:p>
          <a:p>
            <a:pPr algn="ctr">
              <a:buNone/>
            </a:pPr>
            <a:endParaRPr lang="en-US" sz="500" dirty="0" smtClean="0"/>
          </a:p>
          <a:p>
            <a:pPr algn="ctr">
              <a:buNone/>
            </a:pPr>
            <a:endParaRPr lang="en-US" sz="500" dirty="0" smtClean="0"/>
          </a:p>
        </p:txBody>
      </p:sp>
      <p:sp>
        <p:nvSpPr>
          <p:cNvPr id="4" name="Slide Number Placeholder 3"/>
          <p:cNvSpPr>
            <a:spLocks noGrp="1"/>
          </p:cNvSpPr>
          <p:nvPr>
            <p:ph type="sldNum" sz="quarter" idx="12"/>
          </p:nvPr>
        </p:nvSpPr>
        <p:spPr/>
        <p:txBody>
          <a:bodyPr/>
          <a:lstStyle/>
          <a:p>
            <a:fld id="{0FBEB500-3C74-41C5-A351-357A7768113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875506"/>
          </a:xfrm>
        </p:spPr>
        <p:txBody>
          <a:bodyPr/>
          <a:lstStyle/>
          <a:p>
            <a:pPr algn="ctr"/>
            <a:r>
              <a:rPr lang="en-US" b="1" dirty="0" smtClean="0"/>
              <a:t>Make a list</a:t>
            </a:r>
            <a:endParaRPr lang="en-US" dirty="0"/>
          </a:p>
        </p:txBody>
      </p:sp>
      <p:sp>
        <p:nvSpPr>
          <p:cNvPr id="3" name="Content Placeholder 2"/>
          <p:cNvSpPr>
            <a:spLocks noGrp="1"/>
          </p:cNvSpPr>
          <p:nvPr>
            <p:ph idx="4294967295"/>
          </p:nvPr>
        </p:nvSpPr>
        <p:spPr>
          <a:xfrm>
            <a:off x="152400" y="609600"/>
            <a:ext cx="8763000" cy="6096000"/>
          </a:xfrm>
        </p:spPr>
        <p:txBody>
          <a:bodyPr>
            <a:normAutofit lnSpcReduction="10000"/>
          </a:bodyPr>
          <a:lstStyle/>
          <a:p>
            <a:r>
              <a:rPr lang="en-US" sz="2000" dirty="0" smtClean="0"/>
              <a:t>Hardware</a:t>
            </a:r>
          </a:p>
          <a:p>
            <a:pPr marL="919163" indent="-382588"/>
            <a:r>
              <a:rPr lang="en-US" sz="2000" dirty="0" smtClean="0"/>
              <a:t>Include computers (laptop, desktop, work computer)</a:t>
            </a:r>
          </a:p>
          <a:p>
            <a:pPr marL="919163" indent="-382588"/>
            <a:r>
              <a:rPr lang="en-US" sz="2000" dirty="0" smtClean="0"/>
              <a:t>Hard drives, flash drives</a:t>
            </a:r>
          </a:p>
          <a:p>
            <a:pPr marL="919163" indent="-382588"/>
            <a:r>
              <a:rPr lang="en-US" sz="2000" dirty="0" smtClean="0"/>
              <a:t>iPods</a:t>
            </a:r>
          </a:p>
          <a:p>
            <a:pPr marL="919163" indent="-382588"/>
            <a:r>
              <a:rPr lang="en-US" sz="2000" dirty="0" smtClean="0"/>
              <a:t>Cell phones</a:t>
            </a:r>
          </a:p>
          <a:p>
            <a:r>
              <a:rPr lang="en-US" sz="2000" dirty="0" smtClean="0"/>
              <a:t>Social Media and Online Presence</a:t>
            </a:r>
          </a:p>
          <a:p>
            <a:pPr marL="919163" indent="-382588"/>
            <a:r>
              <a:rPr lang="en-US" sz="2000" dirty="0" smtClean="0"/>
              <a:t>Facebook, Twitter, LinkedIn, </a:t>
            </a:r>
            <a:r>
              <a:rPr lang="en-US" sz="2000" dirty="0" err="1" smtClean="0"/>
              <a:t>Flickr</a:t>
            </a:r>
            <a:r>
              <a:rPr lang="en-US" sz="2000" dirty="0" smtClean="0"/>
              <a:t>, YouTube</a:t>
            </a:r>
          </a:p>
          <a:p>
            <a:pPr marL="919163" indent="-382588"/>
            <a:r>
              <a:rPr lang="en-US" sz="2000" dirty="0" smtClean="0"/>
              <a:t>Your own website</a:t>
            </a:r>
          </a:p>
          <a:p>
            <a:pPr marL="919163" indent="-382588"/>
            <a:r>
              <a:rPr lang="en-US" sz="2000" dirty="0" smtClean="0"/>
              <a:t>Your blog</a:t>
            </a:r>
          </a:p>
          <a:p>
            <a:pPr marL="919163" indent="-382588"/>
            <a:r>
              <a:rPr lang="en-US" sz="2000" dirty="0" smtClean="0"/>
              <a:t>Sites which you store photos and/or work documents</a:t>
            </a:r>
          </a:p>
          <a:p>
            <a:r>
              <a:rPr lang="en-US" sz="2000" dirty="0" smtClean="0"/>
              <a:t>Online Accounts</a:t>
            </a:r>
          </a:p>
          <a:p>
            <a:pPr marL="919163" indent="-382588"/>
            <a:r>
              <a:rPr lang="en-US" sz="2000" dirty="0" smtClean="0"/>
              <a:t>Bank and other financial accounts</a:t>
            </a:r>
          </a:p>
          <a:p>
            <a:pPr marL="919163" indent="-382588"/>
            <a:r>
              <a:rPr lang="en-US" sz="2000" dirty="0" smtClean="0"/>
              <a:t>Shopping sites</a:t>
            </a:r>
          </a:p>
          <a:p>
            <a:pPr marL="919163" indent="-382588"/>
            <a:r>
              <a:rPr lang="en-US" sz="2000" dirty="0" smtClean="0"/>
              <a:t>Site with your credit card information stored on them</a:t>
            </a:r>
          </a:p>
          <a:p>
            <a:pPr marL="919163" indent="-382588"/>
            <a:r>
              <a:rPr lang="en-US" sz="2000" dirty="0" smtClean="0"/>
              <a:t>Bonus Points</a:t>
            </a:r>
          </a:p>
          <a:p>
            <a:pPr marL="919163" indent="-382588"/>
            <a:r>
              <a:rPr lang="en-US" sz="2000" dirty="0" smtClean="0"/>
              <a:t>Airline Miles</a:t>
            </a:r>
          </a:p>
          <a:p>
            <a:pPr algn="ctr">
              <a:buNone/>
            </a:pPr>
            <a:endParaRPr lang="en-US" sz="500" dirty="0" smtClean="0"/>
          </a:p>
          <a:p>
            <a:pPr algn="ctr">
              <a:buNone/>
            </a:pPr>
            <a:endParaRPr lang="en-US" sz="500" dirty="0" smtClean="0"/>
          </a:p>
          <a:p>
            <a:pPr algn="ctr">
              <a:buNone/>
            </a:pPr>
            <a:r>
              <a:rPr lang="en-US" sz="1400" dirty="0" smtClean="0"/>
              <a:t>Excerpt from: </a:t>
            </a:r>
            <a:r>
              <a:rPr lang="en-US" sz="1400" dirty="0" smtClean="0">
                <a:hlinkClick r:id="rId2"/>
              </a:rPr>
              <a:t>Estate Planning for Digital Assets and Social Media</a:t>
            </a:r>
            <a:endParaRPr lang="en-US" sz="1400" dirty="0"/>
          </a:p>
        </p:txBody>
      </p:sp>
      <p:sp>
        <p:nvSpPr>
          <p:cNvPr id="4" name="Slide Number Placeholder 3"/>
          <p:cNvSpPr>
            <a:spLocks noGrp="1"/>
          </p:cNvSpPr>
          <p:nvPr>
            <p:ph type="sldNum" sz="quarter" idx="12"/>
          </p:nvPr>
        </p:nvSpPr>
        <p:spPr/>
        <p:txBody>
          <a:bodyPr/>
          <a:lstStyle/>
          <a:p>
            <a:fld id="{0FBEB500-3C74-41C5-A351-357A7768113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066800"/>
            <a:ext cx="8229600" cy="1027906"/>
          </a:xfrm>
        </p:spPr>
        <p:txBody>
          <a:bodyPr/>
          <a:lstStyle/>
          <a:p>
            <a:pPr algn="ctr"/>
            <a:r>
              <a:rPr lang="en-US" b="1" dirty="0" smtClean="0"/>
              <a:t>Select a Successor</a:t>
            </a:r>
            <a:endParaRPr lang="en-US" dirty="0"/>
          </a:p>
        </p:txBody>
      </p:sp>
      <p:sp>
        <p:nvSpPr>
          <p:cNvPr id="3" name="Content Placeholder 2"/>
          <p:cNvSpPr>
            <a:spLocks noGrp="1"/>
          </p:cNvSpPr>
          <p:nvPr>
            <p:ph idx="4294967295"/>
          </p:nvPr>
        </p:nvSpPr>
        <p:spPr>
          <a:xfrm>
            <a:off x="152400" y="2362200"/>
            <a:ext cx="8763000" cy="3505200"/>
          </a:xfrm>
        </p:spPr>
        <p:txBody>
          <a:bodyPr>
            <a:normAutofit/>
          </a:bodyPr>
          <a:lstStyle/>
          <a:p>
            <a:r>
              <a:rPr lang="en-US" sz="2000" dirty="0" smtClean="0"/>
              <a:t>Think about whom you would want to access your computer, your email and your online accounts</a:t>
            </a:r>
          </a:p>
          <a:p>
            <a:endParaRPr lang="en-US" sz="2000" dirty="0" smtClean="0"/>
          </a:p>
          <a:p>
            <a:r>
              <a:rPr lang="en-US" sz="2000" dirty="0" smtClean="0"/>
              <a:t>It would be a good idea to talk to this person now and let them know your plans</a:t>
            </a:r>
          </a:p>
          <a:p>
            <a:pPr marL="919163" indent="-382588">
              <a:buNone/>
            </a:pPr>
            <a:endParaRPr lang="en-US" sz="2000" dirty="0" smtClean="0"/>
          </a:p>
          <a:p>
            <a:pPr algn="ctr">
              <a:buNone/>
            </a:pPr>
            <a:endParaRPr lang="en-US" sz="500" dirty="0" smtClean="0"/>
          </a:p>
          <a:p>
            <a:pPr algn="ctr">
              <a:buNone/>
            </a:pPr>
            <a:endParaRPr lang="en-US" sz="500" dirty="0" smtClean="0"/>
          </a:p>
          <a:p>
            <a:pPr algn="ctr">
              <a:buNone/>
            </a:pPr>
            <a:r>
              <a:rPr lang="en-US" sz="1400" dirty="0" smtClean="0"/>
              <a:t>Excerpt from: </a:t>
            </a:r>
            <a:r>
              <a:rPr lang="en-US" sz="1400" dirty="0" smtClean="0">
                <a:hlinkClick r:id="rId2"/>
              </a:rPr>
              <a:t>Estate Planning for Digital Assets and Social Media</a:t>
            </a:r>
            <a:endParaRPr lang="en-US" sz="1400" dirty="0"/>
          </a:p>
        </p:txBody>
      </p:sp>
      <p:sp>
        <p:nvSpPr>
          <p:cNvPr id="4" name="Slide Number Placeholder 3"/>
          <p:cNvSpPr>
            <a:spLocks noGrp="1"/>
          </p:cNvSpPr>
          <p:nvPr>
            <p:ph type="sldNum" sz="quarter" idx="12"/>
          </p:nvPr>
        </p:nvSpPr>
        <p:spPr/>
        <p:txBody>
          <a:bodyPr/>
          <a:lstStyle/>
          <a:p>
            <a:fld id="{0FBEB500-3C74-41C5-A351-357A7768113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3">
      <a:dk1>
        <a:sysClr val="windowText" lastClr="000000"/>
      </a:dk1>
      <a:lt1>
        <a:sysClr val="window" lastClr="FFFFFF"/>
      </a:lt1>
      <a:dk2>
        <a:srgbClr val="69676D"/>
      </a:dk2>
      <a:lt2>
        <a:srgbClr val="C9C2D1"/>
      </a:lt2>
      <a:accent1>
        <a:srgbClr val="CC00FF"/>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445</TotalTime>
  <Words>3166</Words>
  <Application>Microsoft Office PowerPoint</Application>
  <PresentationFormat>On-screen Show (4:3)</PresentationFormat>
  <Paragraphs>441</Paragraphs>
  <Slides>56</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Verve</vt:lpstr>
      <vt:lpstr>Acrobat Document</vt:lpstr>
      <vt:lpstr>Social Media  Estate Planning</vt:lpstr>
      <vt:lpstr>Digital Assets – What happens when I die?</vt:lpstr>
      <vt:lpstr>Slide 3</vt:lpstr>
      <vt:lpstr>What are digital assets?</vt:lpstr>
      <vt:lpstr>Categories of Digital Assets</vt:lpstr>
      <vt:lpstr>How do we assist clients in the planning?</vt:lpstr>
      <vt:lpstr>Estate Planning for Digital Assets &amp; Social Media Accounts</vt:lpstr>
      <vt:lpstr>Make a list</vt:lpstr>
      <vt:lpstr>Select a Successor</vt:lpstr>
      <vt:lpstr>Provide Access</vt:lpstr>
      <vt:lpstr>Provide Instructions</vt:lpstr>
      <vt:lpstr>Templates</vt:lpstr>
      <vt:lpstr>Slide 13</vt:lpstr>
      <vt:lpstr>Where should I note my intent?</vt:lpstr>
      <vt:lpstr>Where should I note my intent?</vt:lpstr>
      <vt:lpstr>Where should I note my intent?</vt:lpstr>
      <vt:lpstr>Where should I note my intent?</vt:lpstr>
      <vt:lpstr>INVENTORY</vt:lpstr>
      <vt:lpstr>Inventory Checklist </vt:lpstr>
      <vt:lpstr>Who is in charge? </vt:lpstr>
      <vt:lpstr>Incorporating Digital Estate Planning into Your Practice</vt:lpstr>
      <vt:lpstr>Valuing Digital Assets</vt:lpstr>
      <vt:lpstr>What happens to my personal cyberspace?</vt:lpstr>
      <vt:lpstr>FACEBOOK </vt:lpstr>
      <vt:lpstr>TWITTER </vt:lpstr>
      <vt:lpstr>Linked In</vt:lpstr>
      <vt:lpstr>iTunes</vt:lpstr>
      <vt:lpstr>iTunes</vt:lpstr>
      <vt:lpstr>Other Posthumous Options</vt:lpstr>
      <vt:lpstr>Posthumous Options </vt:lpstr>
      <vt:lpstr>Posthumous Options</vt:lpstr>
      <vt:lpstr>The Law</vt:lpstr>
      <vt:lpstr>    The Law Says….. </vt:lpstr>
      <vt:lpstr> The Law Says…..</vt:lpstr>
      <vt:lpstr> The Law Says…..</vt:lpstr>
      <vt:lpstr> The Law Says…..</vt:lpstr>
      <vt:lpstr> The Law Says…..</vt:lpstr>
      <vt:lpstr>Assign Digital Assets in a Trust</vt:lpstr>
      <vt:lpstr>Uniform Law Commission</vt:lpstr>
      <vt:lpstr>Uniform Law Commission</vt:lpstr>
      <vt:lpstr>Developments in Michigan</vt:lpstr>
      <vt:lpstr>ADDITIONAL REFERENCES</vt:lpstr>
      <vt:lpstr>Slide 43</vt:lpstr>
      <vt:lpstr>Password Keepers</vt:lpstr>
      <vt:lpstr>Online Resources</vt:lpstr>
      <vt:lpstr>Online Resources</vt:lpstr>
      <vt:lpstr>Online Resources</vt:lpstr>
      <vt:lpstr>Online Resources</vt:lpstr>
      <vt:lpstr>From Estate Planning for Digital Assets: Are you Incorporating This Into Your Practice? Michigan Probate &amp; Estate Planning</vt:lpstr>
      <vt:lpstr>From Smart Money Magazine “Protecting Your Virtual Estate”</vt:lpstr>
      <vt:lpstr>From Estate Planning 2.0: Digital Property and Tech-Savvy Clients- Time to Reboot Your Practice: Presented at the 45th Annual Heckerling Institute on Estate Planning, Orlando, Florida, on January 12, 2011</vt:lpstr>
      <vt:lpstr> David A. Shulman, Esq. Law Offices of David A. Shulman, PL 401 E. Las Olas Blvd. Suite 130-491 Fort Lauderdale, FL  33301 954.990.0896 david@davidshulmanlaw.com www.sofloridaestateplanning.com </vt:lpstr>
      <vt:lpstr>Nathan J. Dosch, JD, MST Grant Thornton, LLP 100 E. Wisconsin Avenue, Suite 2100 Milwaukee, WI  53202-4169 414.277.6491</vt:lpstr>
      <vt:lpstr>PRESENTERS</vt:lpstr>
      <vt:lpstr>       Patricia E. Kefalas Dudek Patricia E. Kefalas Dudek &amp; Associates 30445 Northwestern Highway Suite 250 Farmington Hills, MI  48334 248.254.3462 pdudek@pekdadvocacy.com www.pekdadvocacy.com Twitter: @PattiDudek  </vt:lpstr>
      <vt:lpstr>   Howard H. Collens Galloway and Collens, PLLC 26075 Woodward Ave, Suite 200 Huntington Woods, Michigan  48070 248.545.2500 GallowayCollens.com Howard@GallowayCollens.com Twitter:  @howardcollens</vt:lpstr>
    </vt:vector>
  </TitlesOfParts>
  <Company>Patricia Dudek, 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Estate Planning</dc:title>
  <dc:creator>Network Server</dc:creator>
  <cp:lastModifiedBy>Network Server</cp:lastModifiedBy>
  <cp:revision>50</cp:revision>
  <dcterms:created xsi:type="dcterms:W3CDTF">2014-01-10T14:54:15Z</dcterms:created>
  <dcterms:modified xsi:type="dcterms:W3CDTF">2014-01-27T16:05:20Z</dcterms:modified>
</cp:coreProperties>
</file>